
<file path=[Content_Types].xml><?xml version="1.0" encoding="utf-8"?>
<Types xmlns="http://schemas.openxmlformats.org/package/2006/content-types">
  <Default Extension="png" ContentType="image/png"/>
  <Default Extension="wmf" ContentType="image/x-wmf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4"/>
  </p:notesMasterIdLst>
  <p:sldIdLst>
    <p:sldId id="256" r:id="rId2"/>
    <p:sldId id="270" r:id="rId3"/>
    <p:sldId id="271" r:id="rId4"/>
    <p:sldId id="273" r:id="rId5"/>
    <p:sldId id="274" r:id="rId6"/>
    <p:sldId id="327" r:id="rId7"/>
    <p:sldId id="328" r:id="rId8"/>
    <p:sldId id="329" r:id="rId9"/>
    <p:sldId id="330" r:id="rId10"/>
    <p:sldId id="373" r:id="rId11"/>
    <p:sldId id="331" r:id="rId12"/>
    <p:sldId id="375" r:id="rId13"/>
    <p:sldId id="374" r:id="rId14"/>
    <p:sldId id="332" r:id="rId15"/>
    <p:sldId id="289" r:id="rId16"/>
    <p:sldId id="290" r:id="rId17"/>
    <p:sldId id="291" r:id="rId18"/>
    <p:sldId id="292" r:id="rId19"/>
    <p:sldId id="293" r:id="rId20"/>
    <p:sldId id="294" r:id="rId21"/>
    <p:sldId id="295" r:id="rId22"/>
    <p:sldId id="296" r:id="rId23"/>
    <p:sldId id="297" r:id="rId24"/>
    <p:sldId id="298" r:id="rId25"/>
    <p:sldId id="299" r:id="rId26"/>
    <p:sldId id="300" r:id="rId27"/>
    <p:sldId id="301" r:id="rId28"/>
    <p:sldId id="302" r:id="rId29"/>
    <p:sldId id="303" r:id="rId30"/>
    <p:sldId id="304" r:id="rId31"/>
    <p:sldId id="305" r:id="rId32"/>
    <p:sldId id="306" r:id="rId33"/>
    <p:sldId id="307" r:id="rId34"/>
    <p:sldId id="308" r:id="rId35"/>
    <p:sldId id="309" r:id="rId36"/>
    <p:sldId id="310" r:id="rId37"/>
    <p:sldId id="311" r:id="rId38"/>
    <p:sldId id="376" r:id="rId39"/>
    <p:sldId id="387" r:id="rId40"/>
    <p:sldId id="388" r:id="rId41"/>
    <p:sldId id="389" r:id="rId42"/>
    <p:sldId id="393" r:id="rId43"/>
    <p:sldId id="394" r:id="rId44"/>
    <p:sldId id="391" r:id="rId45"/>
    <p:sldId id="405" r:id="rId46"/>
    <p:sldId id="406" r:id="rId47"/>
    <p:sldId id="397" r:id="rId48"/>
    <p:sldId id="398" r:id="rId49"/>
    <p:sldId id="392" r:id="rId50"/>
    <p:sldId id="407" r:id="rId51"/>
    <p:sldId id="399" r:id="rId52"/>
    <p:sldId id="402" r:id="rId53"/>
    <p:sldId id="403" r:id="rId54"/>
    <p:sldId id="377" r:id="rId55"/>
    <p:sldId id="378" r:id="rId56"/>
    <p:sldId id="379" r:id="rId57"/>
    <p:sldId id="380" r:id="rId58"/>
    <p:sldId id="381" r:id="rId59"/>
    <p:sldId id="382" r:id="rId60"/>
    <p:sldId id="383" r:id="rId61"/>
    <p:sldId id="384" r:id="rId62"/>
    <p:sldId id="385" r:id="rId63"/>
    <p:sldId id="386" r:id="rId64"/>
    <p:sldId id="362" r:id="rId65"/>
    <p:sldId id="368" r:id="rId66"/>
    <p:sldId id="369" r:id="rId67"/>
    <p:sldId id="370" r:id="rId68"/>
    <p:sldId id="404" r:id="rId69"/>
    <p:sldId id="371" r:id="rId70"/>
    <p:sldId id="372" r:id="rId71"/>
    <p:sldId id="363" r:id="rId72"/>
    <p:sldId id="364" r:id="rId73"/>
    <p:sldId id="365" r:id="rId74"/>
    <p:sldId id="366" r:id="rId75"/>
    <p:sldId id="421" r:id="rId76"/>
    <p:sldId id="422" r:id="rId77"/>
    <p:sldId id="423" r:id="rId78"/>
    <p:sldId id="424" r:id="rId79"/>
    <p:sldId id="425" r:id="rId80"/>
    <p:sldId id="408" r:id="rId81"/>
    <p:sldId id="409" r:id="rId82"/>
    <p:sldId id="410" r:id="rId83"/>
    <p:sldId id="411" r:id="rId84"/>
    <p:sldId id="412" r:id="rId85"/>
    <p:sldId id="413" r:id="rId86"/>
    <p:sldId id="414" r:id="rId87"/>
    <p:sldId id="415" r:id="rId88"/>
    <p:sldId id="416" r:id="rId89"/>
    <p:sldId id="417" r:id="rId90"/>
    <p:sldId id="418" r:id="rId91"/>
    <p:sldId id="419" r:id="rId92"/>
    <p:sldId id="420" r:id="rId93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236" autoAdjust="0"/>
    <p:restoredTop sz="94660"/>
  </p:normalViewPr>
  <p:slideViewPr>
    <p:cSldViewPr>
      <p:cViewPr varScale="1">
        <p:scale>
          <a:sx n="82" d="100"/>
          <a:sy n="82" d="100"/>
        </p:scale>
        <p:origin x="1098" y="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1698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E329CC-5B63-47A7-9E38-61B6739AB05B}" type="datetimeFigureOut">
              <a:rPr lang="fr-FR" smtClean="0"/>
              <a:pPr/>
              <a:t>24/01/2020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79DA79-AEF9-44D4-8C7E-9A29B59E8C08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446278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FD3D76A-FC87-43FB-8014-E889D80DC0C3}" type="slidenum">
              <a:rPr lang="fr-FR"/>
              <a:pPr/>
              <a:t>10</a:t>
            </a:fld>
            <a:endParaRPr lang="fr-FR"/>
          </a:p>
        </p:txBody>
      </p:sp>
      <p:sp>
        <p:nvSpPr>
          <p:cNvPr id="4628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28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9150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9FD5C1E-A452-4392-907F-0C6966CD1FD5}" type="slidenum">
              <a:rPr lang="fr-FR"/>
              <a:pPr/>
              <a:t>23</a:t>
            </a:fld>
            <a:endParaRPr lang="fr-FR"/>
          </a:p>
        </p:txBody>
      </p:sp>
      <p:sp>
        <p:nvSpPr>
          <p:cNvPr id="2355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6372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B9BEE81-F00C-410F-92B5-0B5F9CDB0044}" type="slidenum">
              <a:rPr lang="fr-FR"/>
              <a:pPr/>
              <a:t>24</a:t>
            </a:fld>
            <a:endParaRPr lang="fr-FR"/>
          </a:p>
        </p:txBody>
      </p:sp>
      <p:sp>
        <p:nvSpPr>
          <p:cNvPr id="2160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60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7945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0825206-D49E-43FB-97C7-E016AF45B387}" type="slidenum">
              <a:rPr lang="fr-FR"/>
              <a:pPr/>
              <a:t>25</a:t>
            </a:fld>
            <a:endParaRPr lang="fr-FR"/>
          </a:p>
        </p:txBody>
      </p:sp>
      <p:sp>
        <p:nvSpPr>
          <p:cNvPr id="2375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75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3998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B24510E-76D7-40F4-A285-5C7AF24B54CB}" type="slidenum">
              <a:rPr lang="fr-FR"/>
              <a:pPr/>
              <a:t>26</a:t>
            </a:fld>
            <a:endParaRPr lang="fr-FR"/>
          </a:p>
        </p:txBody>
      </p:sp>
      <p:sp>
        <p:nvSpPr>
          <p:cNvPr id="2396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96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7098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A2678E7-0625-4F84-BA48-0649AF6713CD}" type="slidenum">
              <a:rPr lang="fr-FR"/>
              <a:pPr/>
              <a:t>27</a:t>
            </a:fld>
            <a:endParaRPr lang="fr-FR"/>
          </a:p>
        </p:txBody>
      </p:sp>
      <p:sp>
        <p:nvSpPr>
          <p:cNvPr id="1935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35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3895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C0A8ABF-C2CD-4451-B4FC-BC3EC69A5B49}" type="slidenum">
              <a:rPr lang="fr-FR"/>
              <a:pPr/>
              <a:t>28</a:t>
            </a:fld>
            <a:endParaRPr lang="fr-FR"/>
          </a:p>
        </p:txBody>
      </p:sp>
      <p:sp>
        <p:nvSpPr>
          <p:cNvPr id="1955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55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1974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CE1435A-AB44-4FB1-8405-021FAE6F203A}" type="slidenum">
              <a:rPr lang="fr-FR"/>
              <a:pPr/>
              <a:t>29</a:t>
            </a:fld>
            <a:endParaRPr lang="fr-FR"/>
          </a:p>
        </p:txBody>
      </p:sp>
      <p:sp>
        <p:nvSpPr>
          <p:cNvPr id="197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76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3432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5A6F9D9-CC28-4851-AFEA-E62E4F2CDFE6}" type="slidenum">
              <a:rPr lang="fr-FR"/>
              <a:pPr/>
              <a:t>30</a:t>
            </a:fld>
            <a:endParaRPr lang="fr-FR"/>
          </a:p>
        </p:txBody>
      </p:sp>
      <p:sp>
        <p:nvSpPr>
          <p:cNvPr id="1996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96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9140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B45DEAA-3D9E-4797-91C9-BA9B3F41F514}" type="slidenum">
              <a:rPr lang="fr-FR"/>
              <a:pPr/>
              <a:t>31</a:t>
            </a:fld>
            <a:endParaRPr lang="fr-FR"/>
          </a:p>
        </p:txBody>
      </p:sp>
      <p:sp>
        <p:nvSpPr>
          <p:cNvPr id="2017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17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0103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F2F797A-E5F7-41B5-8DE3-E0CE2878084B}" type="slidenum">
              <a:rPr lang="fr-FR"/>
              <a:pPr/>
              <a:t>32</a:t>
            </a:fld>
            <a:endParaRPr lang="fr-FR"/>
          </a:p>
        </p:txBody>
      </p:sp>
      <p:sp>
        <p:nvSpPr>
          <p:cNvPr id="1075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75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8272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B69C4D7-49FD-4135-83ED-0504F5628211}" type="slidenum">
              <a:rPr lang="fr-FR"/>
              <a:pPr/>
              <a:t>15</a:t>
            </a:fld>
            <a:endParaRPr lang="fr-FR"/>
          </a:p>
        </p:txBody>
      </p:sp>
      <p:sp>
        <p:nvSpPr>
          <p:cNvPr id="747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11974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88FC826-96E6-4F2F-9D1D-1EAA79212EC3}" type="slidenum">
              <a:rPr lang="fr-FR"/>
              <a:pPr/>
              <a:t>33</a:t>
            </a:fld>
            <a:endParaRPr lang="fr-FR"/>
          </a:p>
        </p:txBody>
      </p:sp>
      <p:sp>
        <p:nvSpPr>
          <p:cNvPr id="205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58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47648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1EB29B2-FE7C-4098-8303-27607A6B0A9E}" type="slidenum">
              <a:rPr lang="fr-FR"/>
              <a:pPr/>
              <a:t>34</a:t>
            </a:fld>
            <a:endParaRPr lang="fr-FR"/>
          </a:p>
        </p:txBody>
      </p:sp>
      <p:sp>
        <p:nvSpPr>
          <p:cNvPr id="2078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78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58772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769D960-FED8-42E5-9D75-1367630EA052}" type="slidenum">
              <a:rPr lang="fr-FR"/>
              <a:pPr/>
              <a:t>35</a:t>
            </a:fld>
            <a:endParaRPr lang="fr-FR"/>
          </a:p>
        </p:txBody>
      </p:sp>
      <p:sp>
        <p:nvSpPr>
          <p:cNvPr id="262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21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00667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062723D-266B-4FE2-B7B3-D3DAAEB3EB9F}" type="slidenum">
              <a:rPr lang="fr-FR"/>
              <a:pPr/>
              <a:t>36</a:t>
            </a:fld>
            <a:endParaRPr lang="fr-FR"/>
          </a:p>
        </p:txBody>
      </p:sp>
      <p:sp>
        <p:nvSpPr>
          <p:cNvPr id="1259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59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89578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F321EB1-EA64-40BD-8712-F7989750E3A3}" type="slidenum">
              <a:rPr lang="fr-FR"/>
              <a:pPr/>
              <a:t>37</a:t>
            </a:fld>
            <a:endParaRPr lang="fr-FR"/>
          </a:p>
        </p:txBody>
      </p:sp>
      <p:sp>
        <p:nvSpPr>
          <p:cNvPr id="266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00460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EDF6F10-A3DD-464A-A0D2-24EB0649946F}" type="slidenum">
              <a:rPr lang="fr-FR"/>
              <a:pPr/>
              <a:t>57</a:t>
            </a:fld>
            <a:endParaRPr lang="fr-FR"/>
          </a:p>
        </p:txBody>
      </p:sp>
      <p:sp>
        <p:nvSpPr>
          <p:cNvPr id="175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51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00487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2E89071-6080-4FF6-AB39-9917985C4B4D}" type="slidenum">
              <a:rPr lang="fr-FR"/>
              <a:pPr/>
              <a:t>58</a:t>
            </a:fld>
            <a:endParaRPr lang="fr-FR"/>
          </a:p>
        </p:txBody>
      </p:sp>
      <p:sp>
        <p:nvSpPr>
          <p:cNvPr id="2703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03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89012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2E89071-6080-4FF6-AB39-9917985C4B4D}" type="slidenum">
              <a:rPr lang="fr-FR"/>
              <a:pPr/>
              <a:t>59</a:t>
            </a:fld>
            <a:endParaRPr lang="fr-FR"/>
          </a:p>
        </p:txBody>
      </p:sp>
      <p:sp>
        <p:nvSpPr>
          <p:cNvPr id="2703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03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5447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1D7CCBA-064A-4219-A2E1-63366CCF5DB8}" type="slidenum">
              <a:rPr lang="fr-FR"/>
              <a:pPr/>
              <a:t>60</a:t>
            </a:fld>
            <a:endParaRPr lang="fr-FR"/>
          </a:p>
        </p:txBody>
      </p:sp>
      <p:sp>
        <p:nvSpPr>
          <p:cNvPr id="272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23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882692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1D7CCBA-064A-4219-A2E1-63366CCF5DB8}" type="slidenum">
              <a:rPr lang="fr-FR"/>
              <a:pPr/>
              <a:t>61</a:t>
            </a:fld>
            <a:endParaRPr lang="fr-FR"/>
          </a:p>
        </p:txBody>
      </p:sp>
      <p:sp>
        <p:nvSpPr>
          <p:cNvPr id="272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23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8929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FC427D0-3DA3-47CD-B5EB-880341F063D0}" type="slidenum">
              <a:rPr lang="fr-FR"/>
              <a:pPr/>
              <a:t>16</a:t>
            </a:fld>
            <a:endParaRPr lang="fr-FR"/>
          </a:p>
        </p:txBody>
      </p:sp>
      <p:sp>
        <p:nvSpPr>
          <p:cNvPr id="2232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32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231951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1D7CCBA-064A-4219-A2E1-63366CCF5DB8}" type="slidenum">
              <a:rPr lang="fr-FR"/>
              <a:pPr/>
              <a:t>62</a:t>
            </a:fld>
            <a:endParaRPr lang="fr-FR"/>
          </a:p>
        </p:txBody>
      </p:sp>
      <p:sp>
        <p:nvSpPr>
          <p:cNvPr id="272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23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2693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1D7CCBA-064A-4219-A2E1-63366CCF5DB8}" type="slidenum">
              <a:rPr lang="fr-FR"/>
              <a:pPr/>
              <a:t>63</a:t>
            </a:fld>
            <a:endParaRPr lang="fr-FR"/>
          </a:p>
        </p:txBody>
      </p:sp>
      <p:sp>
        <p:nvSpPr>
          <p:cNvPr id="272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23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83964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9C0F109-E216-4993-B017-C992F02ADB95}" type="slidenum">
              <a:rPr lang="fr-FR"/>
              <a:pPr/>
              <a:t>65</a:t>
            </a:fld>
            <a:endParaRPr lang="fr-FR"/>
          </a:p>
        </p:txBody>
      </p:sp>
      <p:sp>
        <p:nvSpPr>
          <p:cNvPr id="2938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38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0060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154A3AF-7E6A-4A3D-B581-E6CA2242F8C7}" type="slidenum">
              <a:rPr lang="fr-FR"/>
              <a:pPr/>
              <a:t>66</a:t>
            </a:fld>
            <a:endParaRPr lang="fr-FR"/>
          </a:p>
        </p:txBody>
      </p:sp>
      <p:sp>
        <p:nvSpPr>
          <p:cNvPr id="1669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69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79371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B8E592C-4094-4A8E-B923-66D76E5404B0}" type="slidenum">
              <a:rPr lang="fr-FR"/>
              <a:pPr/>
              <a:t>67</a:t>
            </a:fld>
            <a:endParaRPr lang="fr-FR"/>
          </a:p>
        </p:txBody>
      </p:sp>
      <p:sp>
        <p:nvSpPr>
          <p:cNvPr id="168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8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55370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B8E592C-4094-4A8E-B923-66D76E5404B0}" type="slidenum">
              <a:rPr lang="fr-FR"/>
              <a:pPr/>
              <a:t>68</a:t>
            </a:fld>
            <a:endParaRPr lang="fr-FR"/>
          </a:p>
        </p:txBody>
      </p:sp>
      <p:sp>
        <p:nvSpPr>
          <p:cNvPr id="168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8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9739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68233E1-2F21-48AD-85BC-06E4A299830D}" type="slidenum">
              <a:rPr lang="fr-FR"/>
              <a:pPr/>
              <a:t>69</a:t>
            </a:fld>
            <a:endParaRPr lang="fr-FR"/>
          </a:p>
        </p:txBody>
      </p:sp>
      <p:sp>
        <p:nvSpPr>
          <p:cNvPr id="1710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10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13572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EB837A6-C96E-4FC2-AB79-A66F8D582592}" type="slidenum">
              <a:rPr lang="fr-FR"/>
              <a:pPr/>
              <a:t>70</a:t>
            </a:fld>
            <a:endParaRPr lang="fr-FR"/>
          </a:p>
        </p:txBody>
      </p:sp>
      <p:sp>
        <p:nvSpPr>
          <p:cNvPr id="1730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30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6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7181326-684A-48F2-A945-E42F827631CD}" type="slidenum">
              <a:rPr lang="fr-FR"/>
              <a:pPr/>
              <a:t>17</a:t>
            </a:fld>
            <a:endParaRPr lang="fr-FR"/>
          </a:p>
        </p:txBody>
      </p:sp>
      <p:sp>
        <p:nvSpPr>
          <p:cNvPr id="2273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73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7147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8D6B77E-1AE5-4710-A934-2F9E74A69E69}" type="slidenum">
              <a:rPr lang="fr-FR"/>
              <a:pPr/>
              <a:t>18</a:t>
            </a:fld>
            <a:endParaRPr lang="fr-FR"/>
          </a:p>
        </p:txBody>
      </p:sp>
      <p:sp>
        <p:nvSpPr>
          <p:cNvPr id="911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8483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7B473E5-F457-4188-B3CC-A4501121339D}" type="slidenum">
              <a:rPr lang="fr-FR"/>
              <a:pPr/>
              <a:t>19</a:t>
            </a:fld>
            <a:endParaRPr lang="fr-FR"/>
          </a:p>
        </p:txBody>
      </p:sp>
      <p:sp>
        <p:nvSpPr>
          <p:cNvPr id="2140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40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8238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9D93ABC-FD57-46BD-8D20-03D96AEDC689}" type="slidenum">
              <a:rPr lang="fr-FR"/>
              <a:pPr/>
              <a:t>20</a:t>
            </a:fld>
            <a:endParaRPr lang="fr-FR"/>
          </a:p>
        </p:txBody>
      </p:sp>
      <p:sp>
        <p:nvSpPr>
          <p:cNvPr id="280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0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6604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27ECF98-68E5-48F0-81D4-21934A3907AB}" type="slidenum">
              <a:rPr lang="fr-FR"/>
              <a:pPr/>
              <a:t>21</a:t>
            </a:fld>
            <a:endParaRPr lang="fr-FR"/>
          </a:p>
        </p:txBody>
      </p:sp>
      <p:sp>
        <p:nvSpPr>
          <p:cNvPr id="2293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93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6925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E51AAB2-9FBC-4F74-8093-DB61607ABC3C}" type="slidenum">
              <a:rPr lang="fr-FR"/>
              <a:pPr/>
              <a:t>22</a:t>
            </a:fld>
            <a:endParaRPr lang="fr-FR"/>
          </a:p>
        </p:txBody>
      </p:sp>
      <p:sp>
        <p:nvSpPr>
          <p:cNvPr id="2314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14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4789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Cliquez pour modifier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2527D-194C-4CA5-9702-F6F26DD3C38A}" type="datetimeFigureOut">
              <a:rPr lang="fr-FR" smtClean="0"/>
              <a:pPr/>
              <a:t>24/01/2020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F1827-42FD-40B6-9A70-9BF8A5A8E4F8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2527D-194C-4CA5-9702-F6F26DD3C38A}" type="datetimeFigureOut">
              <a:rPr lang="fr-FR" smtClean="0"/>
              <a:pPr/>
              <a:t>24/01/2020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F1827-42FD-40B6-9A70-9BF8A5A8E4F8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2527D-194C-4CA5-9702-F6F26DD3C38A}" type="datetimeFigureOut">
              <a:rPr lang="fr-FR" smtClean="0"/>
              <a:pPr/>
              <a:t>24/01/2020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F1827-42FD-40B6-9A70-9BF8A5A8E4F8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2527D-194C-4CA5-9702-F6F26DD3C38A}" type="datetimeFigureOut">
              <a:rPr lang="fr-FR" smtClean="0"/>
              <a:pPr/>
              <a:t>24/01/2020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F1827-42FD-40B6-9A70-9BF8A5A8E4F8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2527D-194C-4CA5-9702-F6F26DD3C38A}" type="datetimeFigureOut">
              <a:rPr lang="fr-FR" smtClean="0"/>
              <a:pPr/>
              <a:t>24/01/2020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F1827-42FD-40B6-9A70-9BF8A5A8E4F8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2527D-194C-4CA5-9702-F6F26DD3C38A}" type="datetimeFigureOut">
              <a:rPr lang="fr-FR" smtClean="0"/>
              <a:pPr/>
              <a:t>24/01/2020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F1827-42FD-40B6-9A70-9BF8A5A8E4F8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2527D-194C-4CA5-9702-F6F26DD3C38A}" type="datetimeFigureOut">
              <a:rPr lang="fr-FR" smtClean="0"/>
              <a:pPr/>
              <a:t>24/01/2020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F1827-42FD-40B6-9A70-9BF8A5A8E4F8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2527D-194C-4CA5-9702-F6F26DD3C38A}" type="datetimeFigureOut">
              <a:rPr lang="fr-FR" smtClean="0"/>
              <a:pPr/>
              <a:t>24/01/2020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F1827-42FD-40B6-9A70-9BF8A5A8E4F8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2527D-194C-4CA5-9702-F6F26DD3C38A}" type="datetimeFigureOut">
              <a:rPr lang="fr-FR" smtClean="0"/>
              <a:pPr/>
              <a:t>24/01/2020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F1827-42FD-40B6-9A70-9BF8A5A8E4F8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2527D-194C-4CA5-9702-F6F26DD3C38A}" type="datetimeFigureOut">
              <a:rPr lang="fr-FR" smtClean="0"/>
              <a:pPr/>
              <a:t>24/01/2020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F1827-42FD-40B6-9A70-9BF8A5A8E4F8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2527D-194C-4CA5-9702-F6F26DD3C38A}" type="datetimeFigureOut">
              <a:rPr lang="fr-FR" smtClean="0"/>
              <a:pPr/>
              <a:t>24/01/2020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F1827-42FD-40B6-9A70-9BF8A5A8E4F8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42527D-194C-4CA5-9702-F6F26DD3C38A}" type="datetimeFigureOut">
              <a:rPr lang="fr-FR" smtClean="0"/>
              <a:pPr/>
              <a:t>24/01/2020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8F1827-42FD-40B6-9A70-9BF8A5A8E4F8}" type="slidenum">
              <a:rPr lang="fr-FR" smtClean="0"/>
              <a:pPr/>
              <a:t>‹N°›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image" Target="../media/image5.wm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7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w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w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w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wmf"/><Relationship Id="rId5" Type="http://schemas.openxmlformats.org/officeDocument/2006/relationships/image" Target="../media/image31.emf"/><Relationship Id="rId4" Type="http://schemas.openxmlformats.org/officeDocument/2006/relationships/image" Target="../media/image30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5.wm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wmf"/><Relationship Id="rId4" Type="http://schemas.openxmlformats.org/officeDocument/2006/relationships/image" Target="../media/image56.w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emf"/><Relationship Id="rId4" Type="http://schemas.openxmlformats.org/officeDocument/2006/relationships/image" Target="../media/image59.emf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emf"/><Relationship Id="rId4" Type="http://schemas.openxmlformats.org/officeDocument/2006/relationships/image" Target="../media/image65.emf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smtClean="0"/>
              <a:t>TP CMR taille de population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 smtClean="0"/>
              <a:t>Olivier Duriez et Sébastien Roques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830" name="Rectangle 6"/>
          <p:cNvSpPr>
            <a:spLocks noGrp="1" noChangeArrowheads="1"/>
          </p:cNvSpPr>
          <p:nvPr>
            <p:ph type="title"/>
          </p:nvPr>
        </p:nvSpPr>
        <p:spPr>
          <a:xfrm>
            <a:off x="0" y="-100013"/>
            <a:ext cx="9144000" cy="1143001"/>
          </a:xfrm>
          <a:noFill/>
          <a:ln/>
        </p:spPr>
        <p:txBody>
          <a:bodyPr/>
          <a:lstStyle/>
          <a:p>
            <a:r>
              <a:rPr lang="fr-FR" sz="3600" b="1" dirty="0" smtClean="0">
                <a:solidFill>
                  <a:schemeClr val="tx1"/>
                </a:solidFill>
              </a:rPr>
              <a:t>Tests de maximum de vraisemblance</a:t>
            </a:r>
            <a:endParaRPr lang="fr-FR" sz="3600" b="1" dirty="0">
              <a:solidFill>
                <a:schemeClr val="tx1"/>
              </a:solidFill>
            </a:endParaRPr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568B9-C3EF-4E27-8387-D0A258DCDA28}" type="slidenum">
              <a:rPr lang="fr-FR" smtClean="0"/>
              <a:pPr/>
              <a:t>10</a:t>
            </a:fld>
            <a:endParaRPr lang="fr-FR"/>
          </a:p>
        </p:txBody>
      </p:sp>
      <p:sp>
        <p:nvSpPr>
          <p:cNvPr id="2" name="ZoneTexte 1"/>
          <p:cNvSpPr txBox="1"/>
          <p:nvPr/>
        </p:nvSpPr>
        <p:spPr>
          <a:xfrm>
            <a:off x="142698" y="1124744"/>
            <a:ext cx="88311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2400" b="1" dirty="0" smtClean="0"/>
              <a:t>Vraisemblance = </a:t>
            </a:r>
            <a:r>
              <a:rPr lang="fr-FR" sz="2400" b="1" dirty="0" err="1" smtClean="0"/>
              <a:t>Likelihood</a:t>
            </a:r>
            <a:r>
              <a:rPr lang="fr-FR" sz="2400" b="1" dirty="0" smtClean="0"/>
              <a:t> = L</a:t>
            </a:r>
          </a:p>
          <a:p>
            <a:pPr algn="l"/>
            <a:r>
              <a:rPr lang="fr-FR" sz="2400" dirty="0" smtClean="0">
                <a:sym typeface="Wingdings" panose="05000000000000000000" pitchFamily="2" charset="2"/>
              </a:rPr>
              <a:t>= produit des probabilités P pour toutes les histoires de capture</a:t>
            </a:r>
          </a:p>
          <a:p>
            <a:pPr algn="l"/>
            <a:r>
              <a:rPr lang="fr-FR" sz="2400" dirty="0" smtClean="0">
                <a:sym typeface="Wingdings" panose="05000000000000000000" pitchFamily="2" charset="2"/>
              </a:rPr>
              <a:t>= ajustement entre valeurs estimées de N et p</a:t>
            </a:r>
            <a:endParaRPr lang="fr-FR" sz="2400" dirty="0"/>
          </a:p>
        </p:txBody>
      </p:sp>
      <p:pic>
        <p:nvPicPr>
          <p:cNvPr id="63590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95" t="4370"/>
          <a:stretch/>
        </p:blipFill>
        <p:spPr bwMode="auto">
          <a:xfrm>
            <a:off x="613196" y="2756043"/>
            <a:ext cx="5182940" cy="3625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ZoneTexte 5"/>
          <p:cNvSpPr txBox="1"/>
          <p:nvPr/>
        </p:nvSpPr>
        <p:spPr>
          <a:xfrm>
            <a:off x="300289" y="3958752"/>
            <a:ext cx="3129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L</a:t>
            </a:r>
            <a:endParaRPr lang="fr-FR" dirty="0"/>
          </a:p>
        </p:txBody>
      </p:sp>
      <p:sp>
        <p:nvSpPr>
          <p:cNvPr id="7" name="Rectangle 6"/>
          <p:cNvSpPr/>
          <p:nvPr/>
        </p:nvSpPr>
        <p:spPr>
          <a:xfrm>
            <a:off x="1394831" y="5852387"/>
            <a:ext cx="3337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>
                <a:sym typeface="Wingdings" panose="05000000000000000000" pitchFamily="2" charset="2"/>
              </a:rPr>
              <a:t>N</a:t>
            </a:r>
            <a:endParaRPr lang="fr-FR" dirty="0"/>
          </a:p>
        </p:txBody>
      </p:sp>
      <p:sp>
        <p:nvSpPr>
          <p:cNvPr id="8" name="Rectangle 7"/>
          <p:cNvSpPr/>
          <p:nvPr/>
        </p:nvSpPr>
        <p:spPr>
          <a:xfrm>
            <a:off x="4491175" y="5667721"/>
            <a:ext cx="312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sym typeface="Wingdings" panose="05000000000000000000" pitchFamily="2" charset="2"/>
              </a:rPr>
              <a:t>p</a:t>
            </a:r>
            <a:endParaRPr lang="fr-FR" dirty="0"/>
          </a:p>
        </p:txBody>
      </p:sp>
      <p:sp>
        <p:nvSpPr>
          <p:cNvPr id="9" name="ZoneTexte 8"/>
          <p:cNvSpPr txBox="1"/>
          <p:nvPr/>
        </p:nvSpPr>
        <p:spPr>
          <a:xfrm>
            <a:off x="1115616" y="2386711"/>
            <a:ext cx="3057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</a:rPr>
              <a:t>Maximum de vraisemblance</a:t>
            </a:r>
            <a:endParaRPr lang="fr-FR" dirty="0">
              <a:solidFill>
                <a:srgbClr val="FF0000"/>
              </a:solidFill>
            </a:endParaRPr>
          </a:p>
        </p:txBody>
      </p:sp>
      <p:cxnSp>
        <p:nvCxnSpPr>
          <p:cNvPr id="14" name="Connecteur droit avec flèche 13"/>
          <p:cNvCxnSpPr>
            <a:stCxn id="9" idx="2"/>
          </p:cNvCxnSpPr>
          <p:nvPr/>
        </p:nvCxnSpPr>
        <p:spPr bwMode="auto">
          <a:xfrm>
            <a:off x="2644240" y="2756043"/>
            <a:ext cx="0" cy="528941"/>
          </a:xfrm>
          <a:prstGeom prst="straightConnector1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8" name="ZoneTexte 17"/>
          <p:cNvSpPr txBox="1"/>
          <p:nvPr/>
        </p:nvSpPr>
        <p:spPr>
          <a:xfrm>
            <a:off x="5364088" y="2386711"/>
            <a:ext cx="363589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dirty="0" smtClean="0">
                <a:sym typeface="Wingdings" panose="05000000000000000000" pitchFamily="2" charset="2"/>
              </a:rPr>
              <a:t>Si la surface « plane » du Max(L) est étroite </a:t>
            </a:r>
          </a:p>
          <a:p>
            <a:pPr marL="285750" indent="-285750" algn="l">
              <a:buFont typeface="Wingdings"/>
              <a:buChar char="è"/>
            </a:pPr>
            <a:r>
              <a:rPr lang="fr-FR" dirty="0" smtClean="0">
                <a:sym typeface="Wingdings" panose="05000000000000000000" pitchFamily="2" charset="2"/>
              </a:rPr>
              <a:t> erreur standard (incertitude) associées aux paramètres N et p petites </a:t>
            </a:r>
            <a:endParaRPr lang="fr-FR" dirty="0"/>
          </a:p>
        </p:txBody>
      </p:sp>
      <p:sp>
        <p:nvSpPr>
          <p:cNvPr id="21" name="ZoneTexte 20"/>
          <p:cNvSpPr txBox="1"/>
          <p:nvPr/>
        </p:nvSpPr>
        <p:spPr>
          <a:xfrm>
            <a:off x="5494404" y="4327936"/>
            <a:ext cx="363589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dirty="0" smtClean="0">
                <a:sym typeface="Wingdings" panose="05000000000000000000" pitchFamily="2" charset="2"/>
              </a:rPr>
              <a:t>Si la surface « plane » du Max(L) est large</a:t>
            </a:r>
          </a:p>
          <a:p>
            <a:pPr marL="285750" indent="-285750" algn="l">
              <a:buFont typeface="Wingdings"/>
              <a:buChar char="è"/>
            </a:pPr>
            <a:r>
              <a:rPr lang="fr-FR" dirty="0" smtClean="0">
                <a:sym typeface="Wingdings" panose="05000000000000000000" pitchFamily="2" charset="2"/>
              </a:rPr>
              <a:t> erreur standard (incertitude) associées aux paramètres N et p grandes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74228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6" name="Text Box 4"/>
          <p:cNvSpPr txBox="1">
            <a:spLocks noChangeArrowheads="1"/>
          </p:cNvSpPr>
          <p:nvPr/>
        </p:nvSpPr>
        <p:spPr bwMode="auto">
          <a:xfrm>
            <a:off x="1671638" y="265588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endParaRPr lang="fr-FR"/>
          </a:p>
        </p:txBody>
      </p:sp>
      <p:sp>
        <p:nvSpPr>
          <p:cNvPr id="105479" name="Text Box 7"/>
          <p:cNvSpPr txBox="1">
            <a:spLocks noChangeArrowheads="1"/>
          </p:cNvSpPr>
          <p:nvPr/>
        </p:nvSpPr>
        <p:spPr bwMode="auto">
          <a:xfrm>
            <a:off x="2165350" y="215429"/>
            <a:ext cx="6978650" cy="549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fr-FR" sz="3000" b="1" dirty="0"/>
              <a:t>Estimation avec le taux de capture - </a:t>
            </a:r>
            <a:r>
              <a:rPr lang="fr-FR" sz="3000" b="1" dirty="0" smtClean="0"/>
              <a:t>5</a:t>
            </a:r>
            <a:endParaRPr lang="fr-FR" sz="3000" b="1" dirty="0"/>
          </a:p>
        </p:txBody>
      </p:sp>
      <p:sp>
        <p:nvSpPr>
          <p:cNvPr id="105480" name="Text Box 8"/>
          <p:cNvSpPr txBox="1">
            <a:spLocks noChangeArrowheads="1"/>
          </p:cNvSpPr>
          <p:nvPr/>
        </p:nvSpPr>
        <p:spPr bwMode="auto">
          <a:xfrm>
            <a:off x="467544" y="1071546"/>
            <a:ext cx="8533612" cy="50167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fr-FR" sz="2000" dirty="0" smtClean="0"/>
              <a:t>Le principe du «</a:t>
            </a:r>
            <a:r>
              <a:rPr lang="fr-FR" sz="2000" dirty="0"/>
              <a:t> maximum de vraisemblance » </a:t>
            </a:r>
            <a:r>
              <a:rPr lang="fr-FR" sz="2000" dirty="0" smtClean="0"/>
              <a:t>est </a:t>
            </a:r>
            <a:r>
              <a:rPr lang="fr-FR" sz="2000" dirty="0"/>
              <a:t>d’estimer p de manière à ce que le jeu de données observé soit le plus vraisemblable possible. </a:t>
            </a:r>
            <a:endParaRPr lang="fr-FR" sz="2000" dirty="0" smtClean="0"/>
          </a:p>
          <a:p>
            <a:endParaRPr lang="fr-FR" sz="2000" dirty="0"/>
          </a:p>
          <a:p>
            <a:r>
              <a:rPr lang="fr-FR" sz="2000" dirty="0" smtClean="0"/>
              <a:t>4 modèles de base</a:t>
            </a:r>
            <a:endParaRPr lang="fr-FR" sz="2000" dirty="0"/>
          </a:p>
          <a:p>
            <a:endParaRPr lang="fr-FR" sz="2000" dirty="0"/>
          </a:p>
          <a:p>
            <a:r>
              <a:rPr lang="fr-FR" sz="2000" b="1" dirty="0" smtClean="0"/>
              <a:t>-modèle M0 </a:t>
            </a:r>
            <a:r>
              <a:rPr lang="fr-FR" sz="2000" dirty="0" smtClean="0"/>
              <a:t>: tous </a:t>
            </a:r>
            <a:r>
              <a:rPr lang="fr-FR" sz="2000" dirty="0"/>
              <a:t>les individus sont considérés comme identiques en terme de </a:t>
            </a:r>
            <a:r>
              <a:rPr lang="fr-FR" sz="2000" dirty="0" smtClean="0"/>
              <a:t>capture, recapture et à toutes </a:t>
            </a:r>
            <a:r>
              <a:rPr lang="fr-FR" sz="2000" dirty="0"/>
              <a:t>les </a:t>
            </a:r>
            <a:r>
              <a:rPr lang="fr-FR" sz="2000" dirty="0" smtClean="0"/>
              <a:t>sessions.</a:t>
            </a:r>
            <a:endParaRPr lang="fr-FR" sz="2000" dirty="0"/>
          </a:p>
          <a:p>
            <a:r>
              <a:rPr lang="fr-FR" sz="2000" b="1" dirty="0" smtClean="0"/>
              <a:t>-Mt</a:t>
            </a:r>
            <a:r>
              <a:rPr lang="fr-FR" sz="2000" dirty="0" smtClean="0"/>
              <a:t>: modèle où le </a:t>
            </a:r>
            <a:r>
              <a:rPr lang="fr-FR" sz="2000" b="1" dirty="0" smtClean="0"/>
              <a:t>taux </a:t>
            </a:r>
            <a:r>
              <a:rPr lang="fr-FR" sz="2000" b="1" dirty="0"/>
              <a:t>de capture p </a:t>
            </a:r>
            <a:r>
              <a:rPr lang="fr-FR" sz="2000" dirty="0"/>
              <a:t>varie dans le </a:t>
            </a:r>
            <a:r>
              <a:rPr lang="fr-FR" sz="2000" dirty="0" smtClean="0"/>
              <a:t>temps (mais identique pour tous les individus et capture=recapture)</a:t>
            </a:r>
          </a:p>
          <a:p>
            <a:pPr>
              <a:buFontTx/>
              <a:buChar char="-"/>
            </a:pPr>
            <a:r>
              <a:rPr lang="fr-FR" sz="2000" b="1" dirty="0" smtClean="0"/>
              <a:t>Mb</a:t>
            </a:r>
            <a:r>
              <a:rPr lang="fr-FR" sz="2000" dirty="0" smtClean="0"/>
              <a:t>: modèle où les </a:t>
            </a:r>
            <a:r>
              <a:rPr lang="fr-FR" sz="2000" dirty="0"/>
              <a:t>individus ont des </a:t>
            </a:r>
            <a:r>
              <a:rPr lang="fr-FR" sz="2000" b="1" dirty="0"/>
              <a:t>comportements</a:t>
            </a:r>
            <a:r>
              <a:rPr lang="fr-FR" sz="2000" dirty="0"/>
              <a:t> </a:t>
            </a:r>
            <a:r>
              <a:rPr lang="fr-FR" sz="2000" dirty="0" smtClean="0"/>
              <a:t>(</a:t>
            </a:r>
            <a:r>
              <a:rPr lang="fr-FR" sz="2000" i="1" dirty="0" err="1" smtClean="0"/>
              <a:t>behaviour</a:t>
            </a:r>
            <a:r>
              <a:rPr lang="fr-FR" sz="2000" dirty="0" smtClean="0"/>
              <a:t>) qui </a:t>
            </a:r>
            <a:r>
              <a:rPr lang="fr-FR" sz="2000" dirty="0"/>
              <a:t>rendent leurs probabilités de capture </a:t>
            </a:r>
            <a:r>
              <a:rPr lang="fr-FR" sz="2000" dirty="0" smtClean="0"/>
              <a:t>et recapture différentes (</a:t>
            </a:r>
            <a:r>
              <a:rPr lang="fr-FR" sz="2000" dirty="0" err="1" smtClean="0"/>
              <a:t>trap-dependance</a:t>
            </a:r>
            <a:r>
              <a:rPr lang="fr-FR" sz="2000" dirty="0" smtClean="0"/>
              <a:t>)</a:t>
            </a:r>
          </a:p>
          <a:p>
            <a:pPr lvl="1">
              <a:buFontTx/>
              <a:buChar char="-"/>
            </a:pPr>
            <a:r>
              <a:rPr lang="fr-FR" sz="2000" dirty="0" err="1" smtClean="0"/>
              <a:t>Trap</a:t>
            </a:r>
            <a:r>
              <a:rPr lang="fr-FR" sz="2000" dirty="0" smtClean="0"/>
              <a:t>-happy: </a:t>
            </a:r>
            <a:r>
              <a:rPr lang="fr-FR" sz="2000" dirty="0" err="1" smtClean="0"/>
              <a:t>Proba</a:t>
            </a:r>
            <a:r>
              <a:rPr lang="fr-FR" sz="2000" dirty="0" smtClean="0"/>
              <a:t> recapture &gt; </a:t>
            </a:r>
            <a:r>
              <a:rPr lang="fr-FR" sz="2000" dirty="0" err="1" smtClean="0"/>
              <a:t>proba</a:t>
            </a:r>
            <a:r>
              <a:rPr lang="fr-FR" sz="2000" dirty="0" smtClean="0"/>
              <a:t> capture</a:t>
            </a:r>
          </a:p>
          <a:p>
            <a:pPr lvl="1">
              <a:buFontTx/>
              <a:buChar char="-"/>
            </a:pPr>
            <a:r>
              <a:rPr lang="fr-FR" sz="2000" dirty="0" err="1" smtClean="0"/>
              <a:t>Trap-shy</a:t>
            </a:r>
            <a:r>
              <a:rPr lang="fr-FR" sz="2000" dirty="0"/>
              <a:t>: </a:t>
            </a:r>
            <a:r>
              <a:rPr lang="fr-FR" sz="2000" dirty="0" err="1"/>
              <a:t>Proba</a:t>
            </a:r>
            <a:r>
              <a:rPr lang="fr-FR" sz="2000" dirty="0"/>
              <a:t> </a:t>
            </a:r>
            <a:r>
              <a:rPr lang="fr-FR" sz="2000" dirty="0" smtClean="0"/>
              <a:t>recapture &lt; </a:t>
            </a:r>
            <a:r>
              <a:rPr lang="fr-FR" sz="2000" dirty="0" err="1"/>
              <a:t>proba</a:t>
            </a:r>
            <a:r>
              <a:rPr lang="fr-FR" sz="2000" dirty="0"/>
              <a:t> capture</a:t>
            </a:r>
            <a:endParaRPr lang="fr-FR" sz="2000" dirty="0" smtClean="0"/>
          </a:p>
          <a:p>
            <a:pPr>
              <a:buFontTx/>
              <a:buChar char="-"/>
            </a:pPr>
            <a:r>
              <a:rPr lang="fr-FR" sz="2000" b="1" dirty="0" err="1" smtClean="0"/>
              <a:t>Mh</a:t>
            </a:r>
            <a:r>
              <a:rPr lang="fr-FR" sz="2000" dirty="0" smtClean="0"/>
              <a:t>: </a:t>
            </a:r>
            <a:r>
              <a:rPr lang="fr-FR" sz="2000" dirty="0"/>
              <a:t>modèle où les individus </a:t>
            </a:r>
            <a:r>
              <a:rPr lang="fr-FR" sz="2000" dirty="0" smtClean="0"/>
              <a:t>sont </a:t>
            </a:r>
            <a:r>
              <a:rPr lang="fr-FR" sz="2000" b="1" dirty="0" smtClean="0"/>
              <a:t>hétérogènes</a:t>
            </a:r>
            <a:r>
              <a:rPr lang="fr-FR" sz="2000" dirty="0" smtClean="0"/>
              <a:t> : ils sont tous différents et ont chacun une probabilité </a:t>
            </a:r>
            <a:r>
              <a:rPr lang="fr-FR" sz="2000" dirty="0"/>
              <a:t>de </a:t>
            </a:r>
            <a:r>
              <a:rPr lang="fr-FR" sz="2000" dirty="0" smtClean="0"/>
              <a:t>capture=recapture différentes</a:t>
            </a:r>
          </a:p>
          <a:p>
            <a:endParaRPr lang="fr-FR" sz="2000" dirty="0"/>
          </a:p>
        </p:txBody>
      </p:sp>
      <p:sp>
        <p:nvSpPr>
          <p:cNvPr id="6" name="ZoneTexte 5"/>
          <p:cNvSpPr txBox="1"/>
          <p:nvPr/>
        </p:nvSpPr>
        <p:spPr>
          <a:xfrm>
            <a:off x="0" y="0"/>
            <a:ext cx="2233304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800" b="1" dirty="0" smtClean="0"/>
              <a:t>Les CMR</a:t>
            </a:r>
            <a:endParaRPr lang="fr-FR" sz="3800" b="1" dirty="0"/>
          </a:p>
        </p:txBody>
      </p:sp>
    </p:spTree>
    <p:extLst>
      <p:ext uri="{BB962C8B-B14F-4D97-AF65-F5344CB8AC3E}">
        <p14:creationId xmlns:p14="http://schemas.microsoft.com/office/powerpoint/2010/main" val="799427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6" name="Text Box 4"/>
          <p:cNvSpPr txBox="1">
            <a:spLocks noChangeArrowheads="1"/>
          </p:cNvSpPr>
          <p:nvPr/>
        </p:nvSpPr>
        <p:spPr bwMode="auto">
          <a:xfrm>
            <a:off x="1671638" y="265588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endParaRPr lang="fr-FR"/>
          </a:p>
        </p:txBody>
      </p:sp>
      <p:sp>
        <p:nvSpPr>
          <p:cNvPr id="105479" name="Text Box 7"/>
          <p:cNvSpPr txBox="1">
            <a:spLocks noChangeArrowheads="1"/>
          </p:cNvSpPr>
          <p:nvPr/>
        </p:nvSpPr>
        <p:spPr bwMode="auto">
          <a:xfrm>
            <a:off x="2165350" y="215429"/>
            <a:ext cx="6978650" cy="549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fr-FR" sz="3000" b="1" dirty="0"/>
              <a:t>Estimation avec le taux de capture - </a:t>
            </a:r>
            <a:r>
              <a:rPr lang="fr-FR" sz="3000" b="1" dirty="0" smtClean="0"/>
              <a:t>5</a:t>
            </a:r>
            <a:endParaRPr lang="fr-FR" sz="3000" b="1" dirty="0"/>
          </a:p>
        </p:txBody>
      </p:sp>
      <p:sp>
        <p:nvSpPr>
          <p:cNvPr id="105480" name="Text Box 8"/>
          <p:cNvSpPr txBox="1">
            <a:spLocks noChangeArrowheads="1"/>
          </p:cNvSpPr>
          <p:nvPr/>
        </p:nvSpPr>
        <p:spPr bwMode="auto">
          <a:xfrm>
            <a:off x="467544" y="1071546"/>
            <a:ext cx="8533612" cy="44012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fr-FR" sz="2000" dirty="0" smtClean="0"/>
              <a:t>Et 4 combinaisons de modèles plus complexes</a:t>
            </a:r>
          </a:p>
          <a:p>
            <a:endParaRPr lang="fr-FR" sz="2000" dirty="0" smtClean="0"/>
          </a:p>
          <a:p>
            <a:pPr>
              <a:buFontTx/>
              <a:buChar char="-"/>
            </a:pPr>
            <a:r>
              <a:rPr lang="fr-FR" sz="2000" b="1" dirty="0" smtClean="0"/>
              <a:t>Mth</a:t>
            </a:r>
            <a:r>
              <a:rPr lang="fr-FR" sz="2000" dirty="0" smtClean="0"/>
              <a:t>: </a:t>
            </a:r>
            <a:r>
              <a:rPr lang="fr-FR" sz="2000" dirty="0"/>
              <a:t>modèle où les individus </a:t>
            </a:r>
            <a:r>
              <a:rPr lang="fr-FR" sz="2000" dirty="0" smtClean="0"/>
              <a:t>sont </a:t>
            </a:r>
            <a:r>
              <a:rPr lang="fr-FR" sz="2000" b="1" dirty="0" smtClean="0"/>
              <a:t>hétérogènes</a:t>
            </a:r>
            <a:r>
              <a:rPr lang="fr-FR" sz="2000" dirty="0" smtClean="0"/>
              <a:t> : ils sont tous différents et ont chacun une probabilité </a:t>
            </a:r>
            <a:r>
              <a:rPr lang="fr-FR" sz="2000" dirty="0"/>
              <a:t>de </a:t>
            </a:r>
            <a:r>
              <a:rPr lang="fr-FR" sz="2000" dirty="0" smtClean="0"/>
              <a:t>capture=recapture différentes qui varie dans le </a:t>
            </a:r>
            <a:r>
              <a:rPr lang="fr-FR" sz="2000" b="1" dirty="0" smtClean="0"/>
              <a:t>temps</a:t>
            </a:r>
          </a:p>
          <a:p>
            <a:pPr>
              <a:buFontTx/>
              <a:buChar char="-"/>
            </a:pPr>
            <a:r>
              <a:rPr lang="fr-FR" sz="2000" b="1" dirty="0" err="1" smtClean="0"/>
              <a:t>Mbh</a:t>
            </a:r>
            <a:r>
              <a:rPr lang="fr-FR" sz="2000" dirty="0"/>
              <a:t>: modèle où les individus sont </a:t>
            </a:r>
            <a:r>
              <a:rPr lang="fr-FR" sz="2000" b="1" dirty="0" smtClean="0"/>
              <a:t>hétérogènes</a:t>
            </a:r>
            <a:r>
              <a:rPr lang="fr-FR" sz="2000" dirty="0" smtClean="0"/>
              <a:t> et ont une </a:t>
            </a:r>
            <a:r>
              <a:rPr lang="fr-FR" sz="2000" b="1" dirty="0" smtClean="0"/>
              <a:t>comportement</a:t>
            </a:r>
            <a:r>
              <a:rPr lang="fr-FR" sz="2000" dirty="0" smtClean="0"/>
              <a:t> différent: </a:t>
            </a:r>
            <a:r>
              <a:rPr lang="fr-FR" sz="2000" dirty="0"/>
              <a:t>ils sont tous différents et ont chacun une probabilité de </a:t>
            </a:r>
            <a:r>
              <a:rPr lang="fr-FR" sz="2000" dirty="0" smtClean="0"/>
              <a:t>capture ≠ recapture différentes</a:t>
            </a:r>
          </a:p>
          <a:p>
            <a:pPr>
              <a:buFontTx/>
              <a:buChar char="-"/>
            </a:pPr>
            <a:r>
              <a:rPr lang="fr-FR" sz="2000" b="1" dirty="0" err="1" smtClean="0"/>
              <a:t>Mtb</a:t>
            </a:r>
            <a:r>
              <a:rPr lang="fr-FR" sz="2000" dirty="0" smtClean="0"/>
              <a:t>: </a:t>
            </a:r>
            <a:r>
              <a:rPr lang="fr-FR" sz="2000" dirty="0"/>
              <a:t>modèle où les individus ont des </a:t>
            </a:r>
            <a:r>
              <a:rPr lang="fr-FR" sz="2000" b="1" dirty="0"/>
              <a:t>comportements</a:t>
            </a:r>
            <a:r>
              <a:rPr lang="fr-FR" sz="2000" dirty="0"/>
              <a:t> (</a:t>
            </a:r>
            <a:r>
              <a:rPr lang="fr-FR" sz="2000" i="1" dirty="0" err="1"/>
              <a:t>behaviour</a:t>
            </a:r>
            <a:r>
              <a:rPr lang="fr-FR" sz="2000" dirty="0"/>
              <a:t>) qui rendent leurs probabilités de capture et recapture différentes (</a:t>
            </a:r>
            <a:r>
              <a:rPr lang="fr-FR" sz="2000" dirty="0" err="1"/>
              <a:t>trap-dependance</a:t>
            </a:r>
            <a:r>
              <a:rPr lang="fr-FR" sz="2000" dirty="0" smtClean="0"/>
              <a:t>) et qui varie dans le </a:t>
            </a:r>
            <a:r>
              <a:rPr lang="fr-FR" sz="2000" b="1" dirty="0" smtClean="0"/>
              <a:t>temps</a:t>
            </a:r>
            <a:endParaRPr lang="fr-FR" sz="2000" b="1" dirty="0"/>
          </a:p>
          <a:p>
            <a:pPr>
              <a:buFontTx/>
              <a:buChar char="-"/>
            </a:pPr>
            <a:endParaRPr lang="fr-FR" sz="2000" dirty="0" smtClean="0"/>
          </a:p>
          <a:p>
            <a:pPr>
              <a:buFontTx/>
              <a:buChar char="-"/>
            </a:pPr>
            <a:r>
              <a:rPr lang="fr-FR" sz="2000" b="1" dirty="0" err="1" smtClean="0"/>
              <a:t>Mtbh</a:t>
            </a:r>
            <a:r>
              <a:rPr lang="fr-FR" sz="2000" dirty="0" smtClean="0"/>
              <a:t>: </a:t>
            </a:r>
            <a:r>
              <a:rPr lang="fr-FR" sz="2000" dirty="0"/>
              <a:t>modèles où avec les </a:t>
            </a:r>
            <a:r>
              <a:rPr lang="fr-FR" sz="2000" dirty="0" smtClean="0"/>
              <a:t>trois </a:t>
            </a:r>
            <a:r>
              <a:rPr lang="fr-FR" sz="2000" dirty="0"/>
              <a:t>sources de variations à la </a:t>
            </a:r>
            <a:r>
              <a:rPr lang="fr-FR" sz="2000" dirty="0" smtClean="0"/>
              <a:t>fois (souvent inestimable si pas assez de données…)</a:t>
            </a:r>
            <a:endParaRPr lang="fr-FR" sz="2000" b="1" dirty="0"/>
          </a:p>
          <a:p>
            <a:endParaRPr lang="fr-FR" sz="2000" dirty="0"/>
          </a:p>
        </p:txBody>
      </p:sp>
      <p:sp>
        <p:nvSpPr>
          <p:cNvPr id="6" name="ZoneTexte 5"/>
          <p:cNvSpPr txBox="1"/>
          <p:nvPr/>
        </p:nvSpPr>
        <p:spPr>
          <a:xfrm>
            <a:off x="0" y="0"/>
            <a:ext cx="2233304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800" b="1" dirty="0" smtClean="0"/>
              <a:t>Les CMR</a:t>
            </a:r>
            <a:endParaRPr lang="fr-FR" sz="3800" b="1" dirty="0"/>
          </a:p>
        </p:txBody>
      </p:sp>
    </p:spTree>
    <p:extLst>
      <p:ext uri="{BB962C8B-B14F-4D97-AF65-F5344CB8AC3E}">
        <p14:creationId xmlns:p14="http://schemas.microsoft.com/office/powerpoint/2010/main" val="4076160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6" name="Text Box 4"/>
          <p:cNvSpPr txBox="1">
            <a:spLocks noChangeArrowheads="1"/>
          </p:cNvSpPr>
          <p:nvPr/>
        </p:nvSpPr>
        <p:spPr bwMode="auto">
          <a:xfrm>
            <a:off x="1671638" y="265588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endParaRPr lang="fr-FR"/>
          </a:p>
        </p:txBody>
      </p:sp>
      <p:sp>
        <p:nvSpPr>
          <p:cNvPr id="105479" name="Text Box 7"/>
          <p:cNvSpPr txBox="1">
            <a:spLocks noChangeArrowheads="1"/>
          </p:cNvSpPr>
          <p:nvPr/>
        </p:nvSpPr>
        <p:spPr bwMode="auto">
          <a:xfrm>
            <a:off x="2165350" y="215429"/>
            <a:ext cx="6978650" cy="549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fr-FR" sz="3000" b="1" dirty="0"/>
              <a:t>Estimation avec le taux de capture - </a:t>
            </a:r>
            <a:r>
              <a:rPr lang="fr-FR" sz="3000" b="1" dirty="0" smtClean="0"/>
              <a:t>5</a:t>
            </a:r>
            <a:endParaRPr lang="fr-FR" sz="3000" b="1" dirty="0"/>
          </a:p>
        </p:txBody>
      </p:sp>
      <p:sp>
        <p:nvSpPr>
          <p:cNvPr id="105480" name="Text Box 8"/>
          <p:cNvSpPr txBox="1">
            <a:spLocks noChangeArrowheads="1"/>
          </p:cNvSpPr>
          <p:nvPr/>
        </p:nvSpPr>
        <p:spPr bwMode="auto">
          <a:xfrm>
            <a:off x="467544" y="1071546"/>
            <a:ext cx="8533612" cy="2862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fr-FR" sz="2000" dirty="0" smtClean="0"/>
              <a:t>Le principe du «</a:t>
            </a:r>
            <a:r>
              <a:rPr lang="fr-FR" sz="2000" dirty="0"/>
              <a:t> maximum de vraisemblance » </a:t>
            </a:r>
            <a:r>
              <a:rPr lang="fr-FR" sz="2000" dirty="0" smtClean="0"/>
              <a:t>est </a:t>
            </a:r>
            <a:r>
              <a:rPr lang="fr-FR" sz="2000" dirty="0"/>
              <a:t>d’estimer p de manière à ce que le jeu de données observé soit le plus vraisemblable possible. </a:t>
            </a:r>
          </a:p>
          <a:p>
            <a:endParaRPr lang="fr-FR" sz="2000" dirty="0"/>
          </a:p>
          <a:p>
            <a:r>
              <a:rPr lang="fr-FR" sz="2000" dirty="0"/>
              <a:t>Cela se réalise à l’aide du </a:t>
            </a:r>
            <a:r>
              <a:rPr lang="fr-FR" sz="2000" b="1" dirty="0"/>
              <a:t>logiciel CAPTURE </a:t>
            </a:r>
            <a:r>
              <a:rPr lang="fr-FR" sz="2000" dirty="0"/>
              <a:t>(inclus dans le </a:t>
            </a:r>
            <a:r>
              <a:rPr lang="fr-FR" sz="2000" b="1" dirty="0"/>
              <a:t>logiciel MARK</a:t>
            </a:r>
            <a:r>
              <a:rPr lang="fr-FR" sz="2000" dirty="0" smtClean="0"/>
              <a:t>)</a:t>
            </a:r>
          </a:p>
          <a:p>
            <a:r>
              <a:rPr lang="fr-FR" sz="20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http://warnercnr.colostate.edu/~gwhite/mark/mark.htm</a:t>
            </a:r>
            <a:endParaRPr lang="fr-FR" sz="20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endParaRPr lang="fr-FR" sz="2000" dirty="0"/>
          </a:p>
          <a:p>
            <a:endParaRPr lang="fr-FR" sz="2000" dirty="0"/>
          </a:p>
          <a:p>
            <a:r>
              <a:rPr lang="fr-FR" sz="2000" dirty="0"/>
              <a:t>Tous </a:t>
            </a:r>
            <a:r>
              <a:rPr lang="fr-FR" sz="2000" dirty="0" smtClean="0"/>
              <a:t>les </a:t>
            </a:r>
            <a:r>
              <a:rPr lang="fr-FR" sz="2000" dirty="0"/>
              <a:t>modèles </a:t>
            </a:r>
            <a:r>
              <a:rPr lang="fr-FR" sz="2000" dirty="0" smtClean="0"/>
              <a:t>(Mo, Mb, Mt, </a:t>
            </a:r>
            <a:r>
              <a:rPr lang="fr-FR" sz="2000" dirty="0" err="1" smtClean="0"/>
              <a:t>Mh</a:t>
            </a:r>
            <a:r>
              <a:rPr lang="fr-FR" sz="2000" dirty="0" smtClean="0"/>
              <a:t>…) sont </a:t>
            </a:r>
            <a:r>
              <a:rPr lang="fr-FR" sz="2000" dirty="0"/>
              <a:t>disponibles dans CAPTURE qui propose aussi un outil pour sélectionner celui qui décrit le mieux les données.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0" y="0"/>
            <a:ext cx="2233304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800" b="1" dirty="0" smtClean="0"/>
              <a:t>Les CMR</a:t>
            </a:r>
            <a:endParaRPr lang="fr-FR" sz="3800" b="1" dirty="0"/>
          </a:p>
        </p:txBody>
      </p:sp>
      <p:pic>
        <p:nvPicPr>
          <p:cNvPr id="8" name="Picture 1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98797" y="4437112"/>
            <a:ext cx="7818437" cy="1282700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</p:pic>
      <p:sp>
        <p:nvSpPr>
          <p:cNvPr id="9" name="Rectangle 17"/>
          <p:cNvSpPr>
            <a:spLocks noChangeArrowheads="1"/>
          </p:cNvSpPr>
          <p:nvPr/>
        </p:nvSpPr>
        <p:spPr bwMode="auto">
          <a:xfrm>
            <a:off x="1476697" y="5084812"/>
            <a:ext cx="647700" cy="576262"/>
          </a:xfrm>
          <a:prstGeom prst="rect">
            <a:avLst/>
          </a:prstGeom>
          <a:solidFill>
            <a:srgbClr val="FF6600">
              <a:alpha val="20000"/>
            </a:srgbClr>
          </a:solidFill>
          <a:ln w="28575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10" name="Rectangle 18"/>
          <p:cNvSpPr>
            <a:spLocks noChangeArrowheads="1"/>
          </p:cNvSpPr>
          <p:nvPr/>
        </p:nvSpPr>
        <p:spPr bwMode="auto">
          <a:xfrm>
            <a:off x="2218059" y="5084812"/>
            <a:ext cx="769938" cy="576262"/>
          </a:xfrm>
          <a:prstGeom prst="rect">
            <a:avLst/>
          </a:prstGeom>
          <a:solidFill>
            <a:srgbClr val="FFCC00">
              <a:alpha val="39000"/>
            </a:srgbClr>
          </a:solidFill>
          <a:ln w="28575">
            <a:solidFill>
              <a:srgbClr val="FFCC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pic>
        <p:nvPicPr>
          <p:cNvPr id="11" name="Picture 19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2609" y="5876974"/>
            <a:ext cx="4938713" cy="360363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</p:pic>
      <p:sp>
        <p:nvSpPr>
          <p:cNvPr id="12" name="Text Box 24"/>
          <p:cNvSpPr txBox="1">
            <a:spLocks noChangeArrowheads="1"/>
          </p:cNvSpPr>
          <p:nvPr/>
        </p:nvSpPr>
        <p:spPr bwMode="auto">
          <a:xfrm>
            <a:off x="5724847" y="5803949"/>
            <a:ext cx="2520950" cy="641350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fr-FR" b="1"/>
              <a:t>Meilleurs modèles</a:t>
            </a:r>
          </a:p>
          <a:p>
            <a:r>
              <a:rPr lang="fr-FR" b="1">
                <a:cs typeface="Arial" charset="0"/>
              </a:rPr>
              <a:t>↔ Criteria ~ 1</a:t>
            </a:r>
            <a:endParaRPr lang="fr-FR" sz="1200" b="1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3389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Estimations taille de population par CMR en pratique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684784"/>
          </a:xfrm>
        </p:spPr>
        <p:txBody>
          <a:bodyPr/>
          <a:lstStyle/>
          <a:p>
            <a:pPr marL="0" indent="0">
              <a:buNone/>
            </a:pPr>
            <a:r>
              <a:rPr lang="fr-FR" b="1" u="sng" dirty="0" smtClean="0"/>
              <a:t>2 étapes</a:t>
            </a:r>
          </a:p>
          <a:p>
            <a:pPr marL="514350" indent="-514350">
              <a:buFont typeface="+mj-lt"/>
              <a:buAutoNum type="arabicPeriod"/>
            </a:pPr>
            <a:r>
              <a:rPr lang="fr-FR" dirty="0" smtClean="0"/>
              <a:t>Test d’ajustement </a:t>
            </a:r>
            <a:r>
              <a:rPr lang="fr-FR" sz="2400" dirty="0" smtClean="0">
                <a:sym typeface="Wingdings" panose="05000000000000000000" pitchFamily="2" charset="2"/>
              </a:rPr>
              <a:t> vérifie que la population est fermée (logiciel Close-Test)</a:t>
            </a:r>
          </a:p>
        </p:txBody>
      </p:sp>
      <p:sp>
        <p:nvSpPr>
          <p:cNvPr id="6" name="Flèche vers le bas 5"/>
          <p:cNvSpPr/>
          <p:nvPr/>
        </p:nvSpPr>
        <p:spPr>
          <a:xfrm>
            <a:off x="2123728" y="3284984"/>
            <a:ext cx="504056" cy="72008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Flèche vers le bas 6"/>
          <p:cNvSpPr/>
          <p:nvPr/>
        </p:nvSpPr>
        <p:spPr>
          <a:xfrm>
            <a:off x="6084168" y="3356569"/>
            <a:ext cx="504056" cy="72008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ZoneTexte 7"/>
          <p:cNvSpPr txBox="1"/>
          <p:nvPr/>
        </p:nvSpPr>
        <p:spPr>
          <a:xfrm>
            <a:off x="2078238" y="4067780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OUI </a:t>
            </a:r>
            <a:endParaRPr lang="fr-FR" dirty="0"/>
          </a:p>
        </p:txBody>
      </p:sp>
      <p:sp>
        <p:nvSpPr>
          <p:cNvPr id="9" name="ZoneTexte 8"/>
          <p:cNvSpPr txBox="1"/>
          <p:nvPr/>
        </p:nvSpPr>
        <p:spPr>
          <a:xfrm>
            <a:off x="6038678" y="4094161"/>
            <a:ext cx="635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NON</a:t>
            </a:r>
            <a:endParaRPr lang="fr-FR" dirty="0"/>
          </a:p>
        </p:txBody>
      </p:sp>
      <p:sp>
        <p:nvSpPr>
          <p:cNvPr id="11" name="Espace réservé du contenu 2"/>
          <p:cNvSpPr txBox="1">
            <a:spLocks/>
          </p:cNvSpPr>
          <p:nvPr/>
        </p:nvSpPr>
        <p:spPr>
          <a:xfrm>
            <a:off x="323528" y="4480520"/>
            <a:ext cx="4536504" cy="168478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 startAt="2"/>
            </a:pPr>
            <a:r>
              <a:rPr lang="fr-FR" dirty="0" smtClean="0"/>
              <a:t>Analyse taille pop </a:t>
            </a:r>
          </a:p>
          <a:p>
            <a:pPr marL="0" indent="0">
              <a:buNone/>
            </a:pPr>
            <a:r>
              <a:rPr lang="fr-FR" sz="2400" dirty="0" smtClean="0">
                <a:sym typeface="Wingdings" panose="05000000000000000000" pitchFamily="2" charset="2"/>
              </a:rPr>
              <a:t> teste différents modèles de taux de capture et comportement des animaux (logiciel Capture dans Mark)</a:t>
            </a:r>
          </a:p>
        </p:txBody>
      </p:sp>
      <p:sp>
        <p:nvSpPr>
          <p:cNvPr id="12" name="Espace réservé du contenu 2"/>
          <p:cNvSpPr txBox="1">
            <a:spLocks/>
          </p:cNvSpPr>
          <p:nvPr/>
        </p:nvSpPr>
        <p:spPr>
          <a:xfrm>
            <a:off x="5076056" y="4437112"/>
            <a:ext cx="4067944" cy="13681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000" dirty="0" smtClean="0">
                <a:sym typeface="Wingdings" panose="05000000000000000000" pitchFamily="2" charset="2"/>
              </a:rPr>
              <a:t>Identifier les sessions avec des « entrées » ou « sorties » d’individus et réduire le jeu de données pour réessayer le test d’ajustement</a:t>
            </a:r>
          </a:p>
        </p:txBody>
      </p:sp>
      <p:sp>
        <p:nvSpPr>
          <p:cNvPr id="13" name="Flèche courbée vers la droite 12"/>
          <p:cNvSpPr/>
          <p:nvPr/>
        </p:nvSpPr>
        <p:spPr>
          <a:xfrm rot="10800000">
            <a:off x="8460432" y="2564904"/>
            <a:ext cx="504056" cy="1995899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7838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4" name="Rectangle 6"/>
          <p:cNvSpPr>
            <a:spLocks noGrp="1" noChangeArrowheads="1"/>
          </p:cNvSpPr>
          <p:nvPr>
            <p:ph type="title"/>
          </p:nvPr>
        </p:nvSpPr>
        <p:spPr>
          <a:xfrm>
            <a:off x="0" y="-100013"/>
            <a:ext cx="9144000" cy="864717"/>
          </a:xfrm>
          <a:noFill/>
          <a:ln/>
        </p:spPr>
        <p:txBody>
          <a:bodyPr/>
          <a:lstStyle/>
          <a:p>
            <a:r>
              <a:rPr lang="fr-FR" sz="4000" b="1" dirty="0" smtClean="0"/>
              <a:t>Test d'ajustement de population fermée</a:t>
            </a:r>
            <a:endParaRPr lang="fr-FR" sz="4000" b="1" dirty="0"/>
          </a:p>
        </p:txBody>
      </p:sp>
      <p:sp>
        <p:nvSpPr>
          <p:cNvPr id="73781" name="Rectangle 53"/>
          <p:cNvSpPr>
            <a:spLocks noChangeArrowheads="1"/>
          </p:cNvSpPr>
          <p:nvPr/>
        </p:nvSpPr>
        <p:spPr bwMode="auto">
          <a:xfrm>
            <a:off x="323850" y="1125538"/>
            <a:ext cx="7992565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609600" indent="-609600">
              <a:lnSpc>
                <a:spcPct val="80000"/>
              </a:lnSpc>
              <a:spcBef>
                <a:spcPct val="20000"/>
              </a:spcBef>
            </a:pPr>
            <a:r>
              <a:rPr lang="fr-FR" sz="2400" b="1" dirty="0">
                <a:cs typeface="Arial" charset="0"/>
              </a:rPr>
              <a:t>Test de l'adéquation entre modèles </a:t>
            </a:r>
            <a:r>
              <a:rPr lang="fr-FR" sz="2400" b="1" i="1" dirty="0" err="1">
                <a:solidFill>
                  <a:srgbClr val="0000CC"/>
                </a:solidFill>
                <a:cs typeface="Arial" charset="0"/>
              </a:rPr>
              <a:t>Closed</a:t>
            </a:r>
            <a:r>
              <a:rPr lang="fr-FR" sz="2400" b="1" i="1" dirty="0">
                <a:solidFill>
                  <a:srgbClr val="0000CC"/>
                </a:solidFill>
                <a:cs typeface="Arial" charset="0"/>
              </a:rPr>
              <a:t> Population</a:t>
            </a:r>
            <a:r>
              <a:rPr lang="fr-FR" sz="2400" b="1" i="1" dirty="0">
                <a:cs typeface="Arial" charset="0"/>
              </a:rPr>
              <a:t> </a:t>
            </a:r>
          </a:p>
          <a:p>
            <a:pPr marL="609600" indent="-609600">
              <a:lnSpc>
                <a:spcPct val="80000"/>
              </a:lnSpc>
              <a:spcBef>
                <a:spcPct val="20000"/>
              </a:spcBef>
            </a:pPr>
            <a:r>
              <a:rPr lang="fr-FR" sz="2400" b="1" dirty="0">
                <a:cs typeface="Arial" charset="0"/>
              </a:rPr>
              <a:t>et les données</a:t>
            </a:r>
          </a:p>
        </p:txBody>
      </p:sp>
      <p:sp>
        <p:nvSpPr>
          <p:cNvPr id="73787" name="Rectangle 59"/>
          <p:cNvSpPr>
            <a:spLocks noChangeArrowheads="1"/>
          </p:cNvSpPr>
          <p:nvPr/>
        </p:nvSpPr>
        <p:spPr bwMode="auto">
          <a:xfrm>
            <a:off x="179388" y="2044377"/>
            <a:ext cx="3816350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609600" indent="-609600">
              <a:lnSpc>
                <a:spcPct val="80000"/>
              </a:lnSpc>
              <a:spcBef>
                <a:spcPct val="20000"/>
              </a:spcBef>
            </a:pPr>
            <a:r>
              <a:rPr lang="fr-FR" sz="2400" b="1" dirty="0">
                <a:cs typeface="Arial" charset="0"/>
              </a:rPr>
              <a:t>Analyse d'effectif</a:t>
            </a:r>
          </a:p>
        </p:txBody>
      </p:sp>
      <p:sp>
        <p:nvSpPr>
          <p:cNvPr id="73788" name="Rectangle 60"/>
          <p:cNvSpPr>
            <a:spLocks noChangeArrowheads="1"/>
          </p:cNvSpPr>
          <p:nvPr/>
        </p:nvSpPr>
        <p:spPr bwMode="auto">
          <a:xfrm>
            <a:off x="5004122" y="1828800"/>
            <a:ext cx="3816350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609600" indent="-609600">
              <a:lnSpc>
                <a:spcPct val="80000"/>
              </a:lnSpc>
              <a:spcBef>
                <a:spcPct val="20000"/>
              </a:spcBef>
            </a:pPr>
            <a:r>
              <a:rPr lang="fr-FR" sz="2400" b="1" dirty="0" err="1">
                <a:solidFill>
                  <a:srgbClr val="0000CC"/>
                </a:solidFill>
                <a:cs typeface="Arial" charset="0"/>
              </a:rPr>
              <a:t>CloseTest</a:t>
            </a:r>
            <a:endParaRPr lang="fr-FR" sz="2400" b="1" dirty="0">
              <a:solidFill>
                <a:srgbClr val="0000CC"/>
              </a:solidFill>
              <a:cs typeface="Arial" charset="0"/>
            </a:endParaRPr>
          </a:p>
        </p:txBody>
      </p:sp>
      <p:sp>
        <p:nvSpPr>
          <p:cNvPr id="73789" name="AutoShape 61"/>
          <p:cNvSpPr>
            <a:spLocks noChangeArrowheads="1"/>
          </p:cNvSpPr>
          <p:nvPr/>
        </p:nvSpPr>
        <p:spPr bwMode="auto">
          <a:xfrm>
            <a:off x="4572000" y="1755775"/>
            <a:ext cx="431800" cy="504825"/>
          </a:xfrm>
          <a:prstGeom prst="notchedRightArrow">
            <a:avLst>
              <a:gd name="adj1" fmla="val 50000"/>
              <a:gd name="adj2" fmla="val 25000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73790" name="Text Box 62"/>
          <p:cNvSpPr txBox="1">
            <a:spLocks noChangeArrowheads="1"/>
          </p:cNvSpPr>
          <p:nvPr/>
        </p:nvSpPr>
        <p:spPr bwMode="auto">
          <a:xfrm>
            <a:off x="250825" y="2449190"/>
            <a:ext cx="4319588" cy="1339850"/>
          </a:xfrm>
          <a:prstGeom prst="rect">
            <a:avLst/>
          </a:prstGeom>
          <a:noFill/>
          <a:ln w="28575">
            <a:solidFill>
              <a:srgbClr val="008000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/>
            <a:r>
              <a:rPr lang="fr-FR" sz="2000">
                <a:cs typeface="Arial" charset="0"/>
              </a:rPr>
              <a:t>Hypothèses de pop. close:</a:t>
            </a:r>
          </a:p>
          <a:p>
            <a:pPr algn="l">
              <a:buFontTx/>
              <a:buChar char="-"/>
            </a:pPr>
            <a:r>
              <a:rPr lang="fr-FR" sz="2000">
                <a:cs typeface="Arial" charset="0"/>
              </a:rPr>
              <a:t> pas de mort, pas d'émigration</a:t>
            </a:r>
          </a:p>
          <a:p>
            <a:pPr algn="l">
              <a:buFontTx/>
              <a:buChar char="-"/>
            </a:pPr>
            <a:r>
              <a:rPr lang="fr-FR" sz="2000">
                <a:cs typeface="Arial" charset="0"/>
              </a:rPr>
              <a:t> pas de recrutement, pas d'immigration</a:t>
            </a:r>
          </a:p>
        </p:txBody>
      </p:sp>
      <p:sp>
        <p:nvSpPr>
          <p:cNvPr id="73791" name="Text Box 63"/>
          <p:cNvSpPr txBox="1">
            <a:spLocks noChangeArrowheads="1"/>
          </p:cNvSpPr>
          <p:nvPr/>
        </p:nvSpPr>
        <p:spPr bwMode="auto">
          <a:xfrm>
            <a:off x="250825" y="6092825"/>
            <a:ext cx="4319588" cy="758825"/>
          </a:xfrm>
          <a:prstGeom prst="rect">
            <a:avLst/>
          </a:prstGeom>
          <a:noFill/>
          <a:ln w="28575">
            <a:solidFill>
              <a:srgbClr val="008000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/>
            <a:r>
              <a:rPr lang="fr-FR" sz="1400" i="1">
                <a:cs typeface="Arial" charset="0"/>
              </a:rPr>
              <a:t>Autres hypothèses d'application:</a:t>
            </a:r>
          </a:p>
          <a:p>
            <a:pPr algn="l"/>
            <a:r>
              <a:rPr lang="fr-FR" sz="1400" i="1">
                <a:cs typeface="Arial" charset="0"/>
              </a:rPr>
              <a:t>(- pas de perte de marque)</a:t>
            </a:r>
          </a:p>
          <a:p>
            <a:pPr algn="l"/>
            <a:r>
              <a:rPr lang="fr-FR" sz="1400" i="1">
                <a:cs typeface="Arial" charset="0"/>
              </a:rPr>
              <a:t>(-pas d'effet du marquage)</a:t>
            </a:r>
          </a:p>
        </p:txBody>
      </p:sp>
      <p:sp>
        <p:nvSpPr>
          <p:cNvPr id="73792" name="Text Box 64"/>
          <p:cNvSpPr txBox="1">
            <a:spLocks noChangeArrowheads="1"/>
          </p:cNvSpPr>
          <p:nvPr/>
        </p:nvSpPr>
        <p:spPr bwMode="auto">
          <a:xfrm>
            <a:off x="5003800" y="2260600"/>
            <a:ext cx="3889375" cy="425450"/>
          </a:xfrm>
          <a:prstGeom prst="rect">
            <a:avLst/>
          </a:prstGeom>
          <a:noFill/>
          <a:ln w="28575">
            <a:solidFill>
              <a:srgbClr val="008000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/>
            <a:r>
              <a:rPr lang="fr-FR" sz="2000">
                <a:cs typeface="Arial" charset="0"/>
              </a:rPr>
              <a:t>Test de "fermeture" de la pop.</a:t>
            </a:r>
          </a:p>
        </p:txBody>
      </p:sp>
      <p:sp>
        <p:nvSpPr>
          <p:cNvPr id="73793" name="Text Box 65"/>
          <p:cNvSpPr txBox="1">
            <a:spLocks noChangeArrowheads="1"/>
          </p:cNvSpPr>
          <p:nvPr/>
        </p:nvSpPr>
        <p:spPr bwMode="auto">
          <a:xfrm>
            <a:off x="5005388" y="6335713"/>
            <a:ext cx="3887787" cy="307777"/>
          </a:xfrm>
          <a:prstGeom prst="rect">
            <a:avLst/>
          </a:prstGeom>
          <a:noFill/>
          <a:ln w="28575">
            <a:solidFill>
              <a:srgbClr val="008000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/>
            <a:r>
              <a:rPr lang="fr-FR" sz="1400" i="1" dirty="0">
                <a:cs typeface="Arial" charset="0"/>
              </a:rPr>
              <a:t>Pas de test standard </a:t>
            </a:r>
            <a:r>
              <a:rPr lang="fr-FR" sz="1400" i="1" dirty="0" smtClean="0">
                <a:cs typeface="Arial" charset="0"/>
              </a:rPr>
              <a:t>existant</a:t>
            </a:r>
            <a:endParaRPr lang="fr-FR" sz="1400" i="1" dirty="0">
              <a:cs typeface="Arial" charset="0"/>
            </a:endParaRPr>
          </a:p>
        </p:txBody>
      </p:sp>
      <p:sp>
        <p:nvSpPr>
          <p:cNvPr id="73795" name="AutoShape 67"/>
          <p:cNvSpPr>
            <a:spLocks noChangeArrowheads="1"/>
          </p:cNvSpPr>
          <p:nvPr/>
        </p:nvSpPr>
        <p:spPr bwMode="auto">
          <a:xfrm>
            <a:off x="4572000" y="6237288"/>
            <a:ext cx="431800" cy="504825"/>
          </a:xfrm>
          <a:prstGeom prst="notchedRightArrow">
            <a:avLst>
              <a:gd name="adj1" fmla="val 50000"/>
              <a:gd name="adj2" fmla="val 25000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pic>
        <p:nvPicPr>
          <p:cNvPr id="73796" name="Picture 6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84663" y="2781300"/>
            <a:ext cx="4654550" cy="3436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3797" name="Rectangle 69"/>
          <p:cNvSpPr>
            <a:spLocks noChangeArrowheads="1"/>
          </p:cNvSpPr>
          <p:nvPr/>
        </p:nvSpPr>
        <p:spPr bwMode="auto">
          <a:xfrm>
            <a:off x="5630863" y="5949950"/>
            <a:ext cx="433387" cy="215900"/>
          </a:xfrm>
          <a:prstGeom prst="rect">
            <a:avLst/>
          </a:prstGeom>
          <a:noFill/>
          <a:ln w="5715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788" grpId="0"/>
      <p:bldP spid="73789" grpId="0" animBg="1"/>
      <p:bldP spid="73791" grpId="0" animBg="1"/>
      <p:bldP spid="73792" grpId="0" animBg="1"/>
      <p:bldP spid="73793" grpId="0" animBg="1"/>
      <p:bldP spid="73795" grpId="0" animBg="1"/>
      <p:bldP spid="7379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610" r="23171" b="42545"/>
          <a:stretch/>
        </p:blipFill>
        <p:spPr bwMode="auto">
          <a:xfrm>
            <a:off x="4086945" y="3933056"/>
            <a:ext cx="4229968" cy="327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2215" name="Rectangle 7"/>
          <p:cNvSpPr>
            <a:spLocks noChangeArrowheads="1"/>
          </p:cNvSpPr>
          <p:nvPr/>
        </p:nvSpPr>
        <p:spPr bwMode="auto">
          <a:xfrm>
            <a:off x="323850" y="1125538"/>
            <a:ext cx="8424863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609600" indent="-609600">
              <a:lnSpc>
                <a:spcPct val="80000"/>
              </a:lnSpc>
              <a:spcBef>
                <a:spcPct val="20000"/>
              </a:spcBef>
            </a:pPr>
            <a:r>
              <a:rPr lang="fr-FR" sz="2400" b="1">
                <a:cs typeface="Arial" charset="0"/>
              </a:rPr>
              <a:t>Test de l'adéquation entre modèles </a:t>
            </a:r>
            <a:r>
              <a:rPr lang="fr-FR" sz="2400" b="1" i="1">
                <a:cs typeface="Arial" charset="0"/>
              </a:rPr>
              <a:t>Closed Population </a:t>
            </a:r>
            <a:r>
              <a:rPr lang="fr-FR" sz="2400" b="1">
                <a:cs typeface="Arial" charset="0"/>
              </a:rPr>
              <a:t>et les données</a:t>
            </a:r>
          </a:p>
        </p:txBody>
      </p:sp>
      <p:sp>
        <p:nvSpPr>
          <p:cNvPr id="222226" name="Rectangle 18"/>
          <p:cNvSpPr>
            <a:spLocks noChangeArrowheads="1"/>
          </p:cNvSpPr>
          <p:nvPr/>
        </p:nvSpPr>
        <p:spPr bwMode="auto">
          <a:xfrm>
            <a:off x="179388" y="1828800"/>
            <a:ext cx="8137525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609600" indent="-609600">
              <a:lnSpc>
                <a:spcPct val="80000"/>
              </a:lnSpc>
              <a:spcBef>
                <a:spcPct val="20000"/>
              </a:spcBef>
            </a:pPr>
            <a:r>
              <a:rPr lang="fr-FR" sz="2400" b="1">
                <a:solidFill>
                  <a:srgbClr val="0000CC"/>
                </a:solidFill>
                <a:cs typeface="Arial" charset="0"/>
              </a:rPr>
              <a:t>(1) Préparation des données</a:t>
            </a:r>
            <a:r>
              <a:rPr lang="fr-FR" sz="2400" b="1">
                <a:cs typeface="Arial" charset="0"/>
              </a:rPr>
              <a:t> pour CloseTest</a:t>
            </a:r>
          </a:p>
        </p:txBody>
      </p:sp>
      <p:sp>
        <p:nvSpPr>
          <p:cNvPr id="222227" name="Rectangle 19"/>
          <p:cNvSpPr>
            <a:spLocks noChangeArrowheads="1"/>
          </p:cNvSpPr>
          <p:nvPr/>
        </p:nvSpPr>
        <p:spPr bwMode="auto">
          <a:xfrm>
            <a:off x="1619250" y="2349500"/>
            <a:ext cx="6553200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609600" indent="-609600" algn="l">
              <a:lnSpc>
                <a:spcPct val="80000"/>
              </a:lnSpc>
              <a:spcBef>
                <a:spcPct val="20000"/>
              </a:spcBef>
            </a:pPr>
            <a:r>
              <a:rPr lang="fr-FR" sz="2400" b="1">
                <a:cs typeface="Arial" charset="0"/>
              </a:rPr>
              <a:t>Faire une copie du fichier de données '.inp'</a:t>
            </a:r>
          </a:p>
          <a:p>
            <a:pPr marL="609600" indent="-609600" algn="l">
              <a:lnSpc>
                <a:spcPct val="80000"/>
              </a:lnSpc>
              <a:spcBef>
                <a:spcPct val="20000"/>
              </a:spcBef>
            </a:pPr>
            <a:r>
              <a:rPr lang="fr-FR">
                <a:cs typeface="Arial" charset="0"/>
              </a:rPr>
              <a:t>(et si il y a des groupes: créer un fichier par groupe)</a:t>
            </a:r>
          </a:p>
        </p:txBody>
      </p:sp>
      <p:sp>
        <p:nvSpPr>
          <p:cNvPr id="222228" name="AutoShape 20"/>
          <p:cNvSpPr>
            <a:spLocks noChangeArrowheads="1"/>
          </p:cNvSpPr>
          <p:nvPr/>
        </p:nvSpPr>
        <p:spPr bwMode="auto">
          <a:xfrm flipV="1">
            <a:off x="684213" y="2133600"/>
            <a:ext cx="719137" cy="719138"/>
          </a:xfrm>
          <a:custGeom>
            <a:avLst/>
            <a:gdLst>
              <a:gd name="G0" fmla="+- 15126 0 0"/>
              <a:gd name="G1" fmla="+- 2912 0 0"/>
              <a:gd name="G2" fmla="+- 12158 0 2912"/>
              <a:gd name="G3" fmla="+- G2 0 2912"/>
              <a:gd name="G4" fmla="*/ G3 32768 32059"/>
              <a:gd name="G5" fmla="*/ G4 1 2"/>
              <a:gd name="G6" fmla="+- 21600 0 15126"/>
              <a:gd name="G7" fmla="*/ G6 2912 6079"/>
              <a:gd name="G8" fmla="+- G7 15126 0"/>
              <a:gd name="T0" fmla="*/ 15126 w 21600"/>
              <a:gd name="T1" fmla="*/ 0 h 21600"/>
              <a:gd name="T2" fmla="*/ 15126 w 21600"/>
              <a:gd name="T3" fmla="*/ 12158 h 21600"/>
              <a:gd name="T4" fmla="*/ 3237 w 21600"/>
              <a:gd name="T5" fmla="*/ 21600 h 21600"/>
              <a:gd name="T6" fmla="*/ 21600 w 21600"/>
              <a:gd name="T7" fmla="*/ 6079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G1 h 21600"/>
              <a:gd name="T14" fmla="*/ G8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close/>
              </a:path>
            </a:pathLst>
          </a:custGeom>
          <a:solidFill>
            <a:srgbClr val="0000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222232" name="Rectangle 24"/>
          <p:cNvSpPr>
            <a:spLocks noChangeArrowheads="1"/>
          </p:cNvSpPr>
          <p:nvPr/>
        </p:nvSpPr>
        <p:spPr bwMode="auto">
          <a:xfrm>
            <a:off x="4066381" y="5985351"/>
            <a:ext cx="3097213" cy="215900"/>
          </a:xfrm>
          <a:prstGeom prst="rect">
            <a:avLst/>
          </a:prstGeom>
          <a:noFill/>
          <a:ln w="28575" algn="ctr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222234" name="Text Box 26"/>
          <p:cNvSpPr txBox="1">
            <a:spLocks noChangeArrowheads="1"/>
          </p:cNvSpPr>
          <p:nvPr/>
        </p:nvSpPr>
        <p:spPr bwMode="auto">
          <a:xfrm>
            <a:off x="201879" y="4350605"/>
            <a:ext cx="3240087" cy="1631216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fr-FR" sz="2000" b="1" dirty="0"/>
              <a:t>Logiciel </a:t>
            </a:r>
            <a:r>
              <a:rPr lang="fr-FR" sz="2000" b="1" dirty="0" smtClean="0"/>
              <a:t>NOTEPAD++ </a:t>
            </a:r>
            <a:r>
              <a:rPr lang="fr-FR" sz="2000" b="1" dirty="0"/>
              <a:t>très pratique pour la manipulation de fichier texte </a:t>
            </a:r>
            <a:r>
              <a:rPr lang="fr-FR" sz="2000" b="1" dirty="0" smtClean="0"/>
              <a:t>(</a:t>
            </a:r>
            <a:r>
              <a:rPr lang="fr-FR" sz="2000" b="1" dirty="0" err="1" smtClean="0"/>
              <a:t>edition</a:t>
            </a:r>
            <a:r>
              <a:rPr lang="fr-FR" sz="2000" b="1" dirty="0" smtClean="0"/>
              <a:t>: </a:t>
            </a:r>
            <a:r>
              <a:rPr lang="fr-FR" sz="2000" b="1" dirty="0" err="1" smtClean="0"/>
              <a:t>selection</a:t>
            </a:r>
            <a:r>
              <a:rPr lang="fr-FR" sz="2000" b="1" dirty="0" smtClean="0"/>
              <a:t> en mode colonne)</a:t>
            </a:r>
            <a:endParaRPr lang="fr-FR" sz="2000" b="1" i="1" dirty="0"/>
          </a:p>
        </p:txBody>
      </p:sp>
      <p:sp>
        <p:nvSpPr>
          <p:cNvPr id="222235" name="Rectangle 27"/>
          <p:cNvSpPr>
            <a:spLocks noChangeArrowheads="1"/>
          </p:cNvSpPr>
          <p:nvPr/>
        </p:nvSpPr>
        <p:spPr bwMode="auto">
          <a:xfrm>
            <a:off x="2338388" y="3213100"/>
            <a:ext cx="6553200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609600" indent="-609600" algn="l">
              <a:lnSpc>
                <a:spcPct val="80000"/>
              </a:lnSpc>
              <a:spcBef>
                <a:spcPct val="20000"/>
              </a:spcBef>
            </a:pPr>
            <a:r>
              <a:rPr lang="fr-FR" sz="2400" b="1">
                <a:cs typeface="Arial" charset="0"/>
              </a:rPr>
              <a:t>Eliminer les effectifs </a:t>
            </a:r>
            <a:r>
              <a:rPr lang="fr-FR">
                <a:cs typeface="Arial" charset="0"/>
              </a:rPr>
              <a:t>(les "1;")</a:t>
            </a:r>
          </a:p>
          <a:p>
            <a:pPr marL="609600" indent="-609600" algn="l">
              <a:lnSpc>
                <a:spcPct val="80000"/>
              </a:lnSpc>
              <a:spcBef>
                <a:spcPct val="20000"/>
              </a:spcBef>
            </a:pPr>
            <a:r>
              <a:rPr lang="fr-FR">
                <a:cs typeface="Arial" charset="0"/>
              </a:rPr>
              <a:t>(et si il y a des individus 'censurés' ("-1;")-&gt; éliminer ces lignes)</a:t>
            </a:r>
          </a:p>
        </p:txBody>
      </p:sp>
      <p:sp>
        <p:nvSpPr>
          <p:cNvPr id="222236" name="AutoShape 28"/>
          <p:cNvSpPr>
            <a:spLocks noChangeArrowheads="1"/>
          </p:cNvSpPr>
          <p:nvPr/>
        </p:nvSpPr>
        <p:spPr bwMode="auto">
          <a:xfrm flipV="1">
            <a:off x="1403350" y="2997200"/>
            <a:ext cx="719138" cy="719138"/>
          </a:xfrm>
          <a:custGeom>
            <a:avLst/>
            <a:gdLst>
              <a:gd name="G0" fmla="+- 15126 0 0"/>
              <a:gd name="G1" fmla="+- 2912 0 0"/>
              <a:gd name="G2" fmla="+- 12158 0 2912"/>
              <a:gd name="G3" fmla="+- G2 0 2912"/>
              <a:gd name="G4" fmla="*/ G3 32768 32059"/>
              <a:gd name="G5" fmla="*/ G4 1 2"/>
              <a:gd name="G6" fmla="+- 21600 0 15126"/>
              <a:gd name="G7" fmla="*/ G6 2912 6079"/>
              <a:gd name="G8" fmla="+- G7 15126 0"/>
              <a:gd name="T0" fmla="*/ 15126 w 21600"/>
              <a:gd name="T1" fmla="*/ 0 h 21600"/>
              <a:gd name="T2" fmla="*/ 15126 w 21600"/>
              <a:gd name="T3" fmla="*/ 12158 h 21600"/>
              <a:gd name="T4" fmla="*/ 3237 w 21600"/>
              <a:gd name="T5" fmla="*/ 21600 h 21600"/>
              <a:gd name="T6" fmla="*/ 21600 w 21600"/>
              <a:gd name="T7" fmla="*/ 6079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G1 h 21600"/>
              <a:gd name="T14" fmla="*/ G8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close/>
              </a:path>
            </a:pathLst>
          </a:custGeom>
          <a:solidFill>
            <a:srgbClr val="0000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18" name="Rectangle 6"/>
          <p:cNvSpPr>
            <a:spLocks noGrp="1" noChangeArrowheads="1"/>
          </p:cNvSpPr>
          <p:nvPr>
            <p:ph type="title"/>
          </p:nvPr>
        </p:nvSpPr>
        <p:spPr>
          <a:xfrm>
            <a:off x="0" y="-100013"/>
            <a:ext cx="9144000" cy="864717"/>
          </a:xfrm>
          <a:noFill/>
          <a:ln/>
        </p:spPr>
        <p:txBody>
          <a:bodyPr/>
          <a:lstStyle/>
          <a:p>
            <a:r>
              <a:rPr lang="fr-FR" sz="4000" b="1" dirty="0" smtClean="0"/>
              <a:t>Test d'ajustement de population fermée</a:t>
            </a:r>
            <a:endParaRPr lang="fr-FR" sz="4000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2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2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2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2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2227" grpId="0" build="p"/>
      <p:bldP spid="222228" grpId="0" animBg="1"/>
      <p:bldP spid="222232" grpId="0" animBg="1"/>
      <p:bldP spid="222234" grpId="0" animBg="1"/>
      <p:bldP spid="222235" grpId="0" build="p"/>
      <p:bldP spid="22223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11" name="Rectangle 7"/>
          <p:cNvSpPr>
            <a:spLocks noChangeArrowheads="1"/>
          </p:cNvSpPr>
          <p:nvPr/>
        </p:nvSpPr>
        <p:spPr bwMode="auto">
          <a:xfrm>
            <a:off x="323850" y="1125538"/>
            <a:ext cx="8424863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609600" indent="-609600">
              <a:lnSpc>
                <a:spcPct val="80000"/>
              </a:lnSpc>
              <a:spcBef>
                <a:spcPct val="20000"/>
              </a:spcBef>
            </a:pPr>
            <a:r>
              <a:rPr lang="fr-FR" sz="2400" b="1">
                <a:cs typeface="Arial" charset="0"/>
              </a:rPr>
              <a:t>Test de l'adéquation entre modèles </a:t>
            </a:r>
            <a:r>
              <a:rPr lang="fr-FR" sz="2400" b="1" i="1">
                <a:cs typeface="Arial" charset="0"/>
              </a:rPr>
              <a:t>Closed Population </a:t>
            </a:r>
            <a:r>
              <a:rPr lang="fr-FR" sz="2400" b="1">
                <a:cs typeface="Arial" charset="0"/>
              </a:rPr>
              <a:t>et les données</a:t>
            </a:r>
          </a:p>
        </p:txBody>
      </p:sp>
      <p:pic>
        <p:nvPicPr>
          <p:cNvPr id="226317" name="Picture 1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6725" y="2924175"/>
            <a:ext cx="3889375" cy="2855913"/>
          </a:xfrm>
          <a:prstGeom prst="rect">
            <a:avLst/>
          </a:prstGeom>
          <a:noFill/>
        </p:spPr>
      </p:pic>
      <p:sp>
        <p:nvSpPr>
          <p:cNvPr id="226318" name="AutoShape 14"/>
          <p:cNvSpPr>
            <a:spLocks noChangeArrowheads="1"/>
          </p:cNvSpPr>
          <p:nvPr/>
        </p:nvSpPr>
        <p:spPr bwMode="auto">
          <a:xfrm>
            <a:off x="107950" y="3932238"/>
            <a:ext cx="431800" cy="504825"/>
          </a:xfrm>
          <a:prstGeom prst="notchedRightArrow">
            <a:avLst>
              <a:gd name="adj1" fmla="val 50000"/>
              <a:gd name="adj2" fmla="val 25000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226319" name="AutoShape 15"/>
          <p:cNvSpPr>
            <a:spLocks noChangeArrowheads="1"/>
          </p:cNvSpPr>
          <p:nvPr/>
        </p:nvSpPr>
        <p:spPr bwMode="auto">
          <a:xfrm>
            <a:off x="4284663" y="4003675"/>
            <a:ext cx="431800" cy="504825"/>
          </a:xfrm>
          <a:prstGeom prst="notchedRightArrow">
            <a:avLst>
              <a:gd name="adj1" fmla="val 50000"/>
              <a:gd name="adj2" fmla="val 25000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226320" name="Text Box 16"/>
          <p:cNvSpPr txBox="1">
            <a:spLocks noChangeArrowheads="1"/>
          </p:cNvSpPr>
          <p:nvPr/>
        </p:nvSpPr>
        <p:spPr bwMode="auto">
          <a:xfrm>
            <a:off x="4789488" y="4076700"/>
            <a:ext cx="1079500" cy="366713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fr-FR" b="1">
                <a:solidFill>
                  <a:schemeClr val="bg1"/>
                </a:solidFill>
              </a:rPr>
              <a:t>SUPPR</a:t>
            </a:r>
          </a:p>
        </p:txBody>
      </p:sp>
      <p:sp>
        <p:nvSpPr>
          <p:cNvPr id="226321" name="Rectangle 17"/>
          <p:cNvSpPr>
            <a:spLocks noChangeArrowheads="1"/>
          </p:cNvSpPr>
          <p:nvPr/>
        </p:nvSpPr>
        <p:spPr bwMode="auto">
          <a:xfrm>
            <a:off x="179388" y="1828800"/>
            <a:ext cx="8137525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609600" indent="-609600">
              <a:lnSpc>
                <a:spcPct val="80000"/>
              </a:lnSpc>
              <a:spcBef>
                <a:spcPct val="20000"/>
              </a:spcBef>
            </a:pPr>
            <a:r>
              <a:rPr lang="fr-FR" sz="2400" b="1">
                <a:solidFill>
                  <a:srgbClr val="0000CC"/>
                </a:solidFill>
                <a:cs typeface="Arial" charset="0"/>
              </a:rPr>
              <a:t>(1) Préparation des données</a:t>
            </a:r>
            <a:r>
              <a:rPr lang="fr-FR" sz="2400" b="1">
                <a:cs typeface="Arial" charset="0"/>
              </a:rPr>
              <a:t> pour CloseTest</a:t>
            </a:r>
          </a:p>
        </p:txBody>
      </p:sp>
      <p:sp>
        <p:nvSpPr>
          <p:cNvPr id="226322" name="Text Box 18"/>
          <p:cNvSpPr txBox="1">
            <a:spLocks noChangeArrowheads="1"/>
          </p:cNvSpPr>
          <p:nvPr/>
        </p:nvSpPr>
        <p:spPr bwMode="auto">
          <a:xfrm>
            <a:off x="6480175" y="3933825"/>
            <a:ext cx="2663825" cy="701675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fr-FR" sz="2000" b="1"/>
              <a:t>Enregistrer sous un autre nom de fichier</a:t>
            </a:r>
            <a:endParaRPr lang="fr-FR" sz="2000" b="1" i="1"/>
          </a:p>
        </p:txBody>
      </p:sp>
      <p:sp>
        <p:nvSpPr>
          <p:cNvPr id="226323" name="AutoShape 19"/>
          <p:cNvSpPr>
            <a:spLocks noChangeArrowheads="1"/>
          </p:cNvSpPr>
          <p:nvPr/>
        </p:nvSpPr>
        <p:spPr bwMode="auto">
          <a:xfrm>
            <a:off x="5965825" y="4005263"/>
            <a:ext cx="431800" cy="504825"/>
          </a:xfrm>
          <a:prstGeom prst="notchedRightArrow">
            <a:avLst>
              <a:gd name="adj1" fmla="val 50000"/>
              <a:gd name="adj2" fmla="val 25000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16" name="Rectangle 6"/>
          <p:cNvSpPr>
            <a:spLocks noGrp="1" noChangeArrowheads="1"/>
          </p:cNvSpPr>
          <p:nvPr>
            <p:ph type="title"/>
          </p:nvPr>
        </p:nvSpPr>
        <p:spPr>
          <a:xfrm>
            <a:off x="0" y="-100013"/>
            <a:ext cx="9144000" cy="864717"/>
          </a:xfrm>
          <a:noFill/>
          <a:ln/>
        </p:spPr>
        <p:txBody>
          <a:bodyPr/>
          <a:lstStyle/>
          <a:p>
            <a:r>
              <a:rPr lang="fr-FR" sz="4000" b="1" dirty="0" smtClean="0"/>
              <a:t>Test d'ajustement de population fermée</a:t>
            </a:r>
            <a:endParaRPr lang="fr-FR" sz="40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145" name="Picture 3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356100" y="2238375"/>
            <a:ext cx="4105275" cy="3414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0135" name="Picture 2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27088" y="2238375"/>
            <a:ext cx="3228975" cy="3409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0136" name="Rectangle 24"/>
          <p:cNvSpPr>
            <a:spLocks noChangeArrowheads="1"/>
          </p:cNvSpPr>
          <p:nvPr/>
        </p:nvSpPr>
        <p:spPr bwMode="auto">
          <a:xfrm>
            <a:off x="1044575" y="3030538"/>
            <a:ext cx="719138" cy="287337"/>
          </a:xfrm>
          <a:prstGeom prst="rect">
            <a:avLst/>
          </a:prstGeom>
          <a:noFill/>
          <a:ln w="5715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90139" name="AutoShape 27"/>
          <p:cNvSpPr>
            <a:spLocks noChangeArrowheads="1"/>
          </p:cNvSpPr>
          <p:nvPr/>
        </p:nvSpPr>
        <p:spPr bwMode="auto">
          <a:xfrm>
            <a:off x="539750" y="2957513"/>
            <a:ext cx="431800" cy="504825"/>
          </a:xfrm>
          <a:prstGeom prst="notchedRightArrow">
            <a:avLst>
              <a:gd name="adj1" fmla="val 50000"/>
              <a:gd name="adj2" fmla="val 25000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90140" name="AutoShape 28"/>
          <p:cNvSpPr>
            <a:spLocks noChangeArrowheads="1"/>
          </p:cNvSpPr>
          <p:nvPr/>
        </p:nvSpPr>
        <p:spPr bwMode="auto">
          <a:xfrm>
            <a:off x="3924300" y="2959100"/>
            <a:ext cx="431800" cy="504825"/>
          </a:xfrm>
          <a:prstGeom prst="notchedRightArrow">
            <a:avLst>
              <a:gd name="adj1" fmla="val 50000"/>
              <a:gd name="adj2" fmla="val 25000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90141" name="Rectangle 29"/>
          <p:cNvSpPr>
            <a:spLocks noChangeArrowheads="1"/>
          </p:cNvSpPr>
          <p:nvPr/>
        </p:nvSpPr>
        <p:spPr bwMode="auto">
          <a:xfrm>
            <a:off x="4500563" y="3030538"/>
            <a:ext cx="719137" cy="287337"/>
          </a:xfrm>
          <a:prstGeom prst="rect">
            <a:avLst/>
          </a:prstGeom>
          <a:noFill/>
          <a:ln w="5715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90142" name="Rectangle 30"/>
          <p:cNvSpPr>
            <a:spLocks noChangeArrowheads="1"/>
          </p:cNvSpPr>
          <p:nvPr/>
        </p:nvSpPr>
        <p:spPr bwMode="auto">
          <a:xfrm>
            <a:off x="323850" y="1125538"/>
            <a:ext cx="8424863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609600" indent="-609600">
              <a:lnSpc>
                <a:spcPct val="80000"/>
              </a:lnSpc>
              <a:spcBef>
                <a:spcPct val="20000"/>
              </a:spcBef>
            </a:pPr>
            <a:r>
              <a:rPr lang="fr-FR" sz="2400" b="1">
                <a:cs typeface="Arial" charset="0"/>
              </a:rPr>
              <a:t>Test de l'adéquation entre modèles </a:t>
            </a:r>
            <a:r>
              <a:rPr lang="fr-FR" sz="2400" b="1" i="1">
                <a:cs typeface="Arial" charset="0"/>
              </a:rPr>
              <a:t>Closed Population </a:t>
            </a:r>
            <a:r>
              <a:rPr lang="fr-FR" sz="2400" b="1">
                <a:cs typeface="Arial" charset="0"/>
              </a:rPr>
              <a:t>et les données</a:t>
            </a:r>
          </a:p>
        </p:txBody>
      </p:sp>
      <p:sp>
        <p:nvSpPr>
          <p:cNvPr id="90146" name="AutoShape 34"/>
          <p:cNvSpPr>
            <a:spLocks noChangeArrowheads="1"/>
          </p:cNvSpPr>
          <p:nvPr/>
        </p:nvSpPr>
        <p:spPr bwMode="auto">
          <a:xfrm rot="5400000">
            <a:off x="6408738" y="5299075"/>
            <a:ext cx="431800" cy="504825"/>
          </a:xfrm>
          <a:prstGeom prst="notchedRightArrow">
            <a:avLst>
              <a:gd name="adj1" fmla="val 50000"/>
              <a:gd name="adj2" fmla="val 25000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90148" name="Rectangle 36"/>
          <p:cNvSpPr>
            <a:spLocks noChangeArrowheads="1"/>
          </p:cNvSpPr>
          <p:nvPr/>
        </p:nvSpPr>
        <p:spPr bwMode="auto">
          <a:xfrm>
            <a:off x="179388" y="1773238"/>
            <a:ext cx="8137525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609600" indent="-609600">
              <a:lnSpc>
                <a:spcPct val="80000"/>
              </a:lnSpc>
              <a:spcBef>
                <a:spcPct val="20000"/>
              </a:spcBef>
            </a:pPr>
            <a:r>
              <a:rPr lang="fr-FR" sz="2400" b="1">
                <a:solidFill>
                  <a:srgbClr val="0000CC"/>
                </a:solidFill>
                <a:cs typeface="Arial" charset="0"/>
              </a:rPr>
              <a:t>(2) Analyse </a:t>
            </a:r>
            <a:r>
              <a:rPr lang="fr-FR" sz="2400" b="1">
                <a:cs typeface="Arial" charset="0"/>
              </a:rPr>
              <a:t>avec CloseTest</a:t>
            </a:r>
          </a:p>
        </p:txBody>
      </p:sp>
      <p:sp>
        <p:nvSpPr>
          <p:cNvPr id="90149" name="Text Box 37"/>
          <p:cNvSpPr txBox="1">
            <a:spLocks noChangeArrowheads="1"/>
          </p:cNvSpPr>
          <p:nvPr/>
        </p:nvSpPr>
        <p:spPr bwMode="auto">
          <a:xfrm>
            <a:off x="2339975" y="5805488"/>
            <a:ext cx="6553200" cy="1069975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fr-FR" sz="1600" b="1"/>
              <a:t>Normalement, fichier résultat s'ouvre directement.</a:t>
            </a:r>
          </a:p>
          <a:p>
            <a:r>
              <a:rPr lang="fr-FR" sz="1600" b="1"/>
              <a:t>Sinon, le fichier résultats est dans le dossier contenant les donnant, avec le même nom mais terminant par ".OUT"</a:t>
            </a:r>
          </a:p>
          <a:p>
            <a:r>
              <a:rPr lang="fr-FR" sz="1600" b="1"/>
              <a:t>S'ouvre avec word ou notepad ou textpad</a:t>
            </a:r>
            <a:endParaRPr lang="en-US" sz="1600" b="1"/>
          </a:p>
        </p:txBody>
      </p:sp>
      <p:sp>
        <p:nvSpPr>
          <p:cNvPr id="18" name="Rectangle 6"/>
          <p:cNvSpPr>
            <a:spLocks noGrp="1" noChangeArrowheads="1"/>
          </p:cNvSpPr>
          <p:nvPr>
            <p:ph type="title"/>
          </p:nvPr>
        </p:nvSpPr>
        <p:spPr>
          <a:xfrm>
            <a:off x="0" y="-100013"/>
            <a:ext cx="9144000" cy="864717"/>
          </a:xfrm>
          <a:noFill/>
          <a:ln/>
        </p:spPr>
        <p:txBody>
          <a:bodyPr/>
          <a:lstStyle/>
          <a:p>
            <a:r>
              <a:rPr lang="fr-FR" sz="4000" b="1" dirty="0" smtClean="0"/>
              <a:t>Test d'ajustement de population fermée</a:t>
            </a:r>
            <a:endParaRPr lang="fr-FR" sz="4000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136" grpId="0" animBg="1"/>
      <p:bldP spid="90140" grpId="0" animBg="1"/>
      <p:bldP spid="90141" grpId="0" animBg="1"/>
      <p:bldP spid="90146" grpId="0" animBg="1"/>
      <p:bldP spid="9014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026" name="Picture 3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8925" y="4797425"/>
            <a:ext cx="1835150" cy="1835150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lg" len="med"/>
          </a:ln>
          <a:effectLst/>
        </p:spPr>
      </p:pic>
      <p:grpSp>
        <p:nvGrpSpPr>
          <p:cNvPr id="2" name="Group 33"/>
          <p:cNvGrpSpPr>
            <a:grpSpLocks/>
          </p:cNvGrpSpPr>
          <p:nvPr/>
        </p:nvGrpSpPr>
        <p:grpSpPr bwMode="auto">
          <a:xfrm>
            <a:off x="395288" y="1557338"/>
            <a:ext cx="8208962" cy="2941637"/>
            <a:chOff x="67" y="1117"/>
            <a:chExt cx="5171" cy="1853"/>
          </a:xfrm>
        </p:grpSpPr>
        <p:pic>
          <p:nvPicPr>
            <p:cNvPr id="213010" name="Picture 18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7" y="1117"/>
              <a:ext cx="5171" cy="1853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213022" name="Text Box 30"/>
            <p:cNvSpPr txBox="1">
              <a:spLocks noChangeArrowheads="1"/>
            </p:cNvSpPr>
            <p:nvPr/>
          </p:nvSpPr>
          <p:spPr bwMode="auto">
            <a:xfrm>
              <a:off x="1701" y="2176"/>
              <a:ext cx="725" cy="192"/>
            </a:xfrm>
            <a:prstGeom prst="rect">
              <a:avLst/>
            </a:prstGeom>
            <a:solidFill>
              <a:schemeClr val="bg1"/>
            </a:solidFill>
            <a:ln w="2857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400"/>
                <a:t>0.68729</a:t>
              </a:r>
            </a:p>
          </p:txBody>
        </p:sp>
        <p:sp>
          <p:nvSpPr>
            <p:cNvPr id="213021" name="Text Box 29"/>
            <p:cNvSpPr txBox="1">
              <a:spLocks noChangeArrowheads="1"/>
            </p:cNvSpPr>
            <p:nvPr/>
          </p:nvSpPr>
          <p:spPr bwMode="auto">
            <a:xfrm>
              <a:off x="1701" y="2667"/>
              <a:ext cx="725" cy="192"/>
            </a:xfrm>
            <a:prstGeom prst="rect">
              <a:avLst/>
            </a:prstGeom>
            <a:solidFill>
              <a:schemeClr val="bg1"/>
            </a:solidFill>
            <a:ln w="2857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400"/>
                <a:t>0.45637</a:t>
              </a:r>
            </a:p>
          </p:txBody>
        </p:sp>
      </p:grpSp>
      <p:sp>
        <p:nvSpPr>
          <p:cNvPr id="213006" name="Rectangle 14"/>
          <p:cNvSpPr>
            <a:spLocks noChangeArrowheads="1"/>
          </p:cNvSpPr>
          <p:nvPr/>
        </p:nvSpPr>
        <p:spPr bwMode="auto">
          <a:xfrm>
            <a:off x="323850" y="1052513"/>
            <a:ext cx="8424863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609600" indent="-609600">
              <a:lnSpc>
                <a:spcPct val="80000"/>
              </a:lnSpc>
              <a:spcBef>
                <a:spcPct val="20000"/>
              </a:spcBef>
            </a:pPr>
            <a:r>
              <a:rPr lang="fr-FR" sz="2400" b="1">
                <a:solidFill>
                  <a:srgbClr val="0000CC"/>
                </a:solidFill>
                <a:cs typeface="Arial" charset="0"/>
              </a:rPr>
              <a:t>(3) Comment interpréter les résultats </a:t>
            </a:r>
            <a:r>
              <a:rPr lang="fr-FR" sz="2400" b="1">
                <a:cs typeface="Arial" charset="0"/>
              </a:rPr>
              <a:t>de</a:t>
            </a:r>
            <a:r>
              <a:rPr lang="fr-FR" sz="2400" b="1">
                <a:solidFill>
                  <a:srgbClr val="0000CC"/>
                </a:solidFill>
                <a:cs typeface="Arial" charset="0"/>
              </a:rPr>
              <a:t> </a:t>
            </a:r>
            <a:r>
              <a:rPr lang="fr-FR" sz="2400" b="1">
                <a:cs typeface="Arial" charset="0"/>
              </a:rPr>
              <a:t>CloseTest</a:t>
            </a:r>
            <a:r>
              <a:rPr lang="fr-FR" sz="2400" b="1" i="1">
                <a:cs typeface="Arial" charset="0"/>
              </a:rPr>
              <a:t> ?</a:t>
            </a:r>
            <a:endParaRPr lang="fr-FR" sz="2400" b="1">
              <a:cs typeface="Arial" charset="0"/>
            </a:endParaRPr>
          </a:p>
        </p:txBody>
      </p:sp>
      <p:sp>
        <p:nvSpPr>
          <p:cNvPr id="213012" name="Text Box 20"/>
          <p:cNvSpPr txBox="1">
            <a:spLocks noChangeArrowheads="1"/>
          </p:cNvSpPr>
          <p:nvPr/>
        </p:nvSpPr>
        <p:spPr bwMode="auto">
          <a:xfrm>
            <a:off x="2771775" y="1874838"/>
            <a:ext cx="23749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fr-FR" sz="1400">
                <a:solidFill>
                  <a:srgbClr val="0000CC"/>
                </a:solidFill>
              </a:rPr>
              <a:t>Nb d'ind. capturés</a:t>
            </a:r>
          </a:p>
        </p:txBody>
      </p:sp>
      <p:sp>
        <p:nvSpPr>
          <p:cNvPr id="213013" name="Text Box 21"/>
          <p:cNvSpPr txBox="1">
            <a:spLocks noChangeArrowheads="1"/>
          </p:cNvSpPr>
          <p:nvPr/>
        </p:nvSpPr>
        <p:spPr bwMode="auto">
          <a:xfrm>
            <a:off x="2771775" y="2078038"/>
            <a:ext cx="2519363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fr-FR" sz="1400">
                <a:solidFill>
                  <a:srgbClr val="0000CC"/>
                </a:solidFill>
              </a:rPr>
              <a:t>Nb de sessions de capture</a:t>
            </a:r>
          </a:p>
        </p:txBody>
      </p:sp>
      <p:sp>
        <p:nvSpPr>
          <p:cNvPr id="213014" name="Text Box 22"/>
          <p:cNvSpPr txBox="1">
            <a:spLocks noChangeArrowheads="1"/>
          </p:cNvSpPr>
          <p:nvPr/>
        </p:nvSpPr>
        <p:spPr bwMode="auto">
          <a:xfrm>
            <a:off x="4356100" y="3198813"/>
            <a:ext cx="4608513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fr-FR" b="1">
                <a:solidFill>
                  <a:srgbClr val="009900"/>
                </a:solidFill>
              </a:rPr>
              <a:t>P &gt; 0.05</a:t>
            </a:r>
            <a:r>
              <a:rPr lang="fr-FR" sz="1400" b="1">
                <a:solidFill>
                  <a:srgbClr val="0000CC"/>
                </a:solidFill>
              </a:rPr>
              <a:t> </a:t>
            </a:r>
            <a:r>
              <a:rPr lang="fr-FR" sz="1400" b="1">
                <a:solidFill>
                  <a:srgbClr val="0000CC"/>
                </a:solidFill>
                <a:cs typeface="Arial" charset="0"/>
              </a:rPr>
              <a:t>→ il est probable que la pop. soit fermée</a:t>
            </a:r>
          </a:p>
        </p:txBody>
      </p:sp>
      <p:sp>
        <p:nvSpPr>
          <p:cNvPr id="213015" name="Text Box 23"/>
          <p:cNvSpPr txBox="1">
            <a:spLocks noChangeArrowheads="1"/>
          </p:cNvSpPr>
          <p:nvPr/>
        </p:nvSpPr>
        <p:spPr bwMode="auto">
          <a:xfrm>
            <a:off x="4354513" y="4005263"/>
            <a:ext cx="4538662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fr-FR" b="1">
                <a:solidFill>
                  <a:srgbClr val="009900"/>
                </a:solidFill>
              </a:rPr>
              <a:t>P &gt; 0.05</a:t>
            </a:r>
            <a:r>
              <a:rPr lang="fr-FR" sz="1400" b="1">
                <a:solidFill>
                  <a:srgbClr val="0000CC"/>
                </a:solidFill>
              </a:rPr>
              <a:t> </a:t>
            </a:r>
            <a:r>
              <a:rPr lang="fr-FR" sz="1400" b="1">
                <a:solidFill>
                  <a:srgbClr val="0000CC"/>
                </a:solidFill>
                <a:cs typeface="Arial" charset="0"/>
              </a:rPr>
              <a:t>→ il est probable que la pop. soit fermée</a:t>
            </a:r>
          </a:p>
        </p:txBody>
      </p:sp>
      <p:sp>
        <p:nvSpPr>
          <p:cNvPr id="213016" name="Text Box 24"/>
          <p:cNvSpPr txBox="1">
            <a:spLocks noChangeArrowheads="1"/>
          </p:cNvSpPr>
          <p:nvPr/>
        </p:nvSpPr>
        <p:spPr bwMode="auto">
          <a:xfrm>
            <a:off x="3059832" y="5085184"/>
            <a:ext cx="4248150" cy="1250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fr-FR" sz="2800" b="1" dirty="0">
                <a:solidFill>
                  <a:srgbClr val="009900"/>
                </a:solidFill>
              </a:rPr>
              <a:t>c'est parti pour l'analyse !</a:t>
            </a:r>
          </a:p>
          <a:p>
            <a:r>
              <a:rPr lang="fr-FR" sz="2000" b="1" i="1" dirty="0">
                <a:solidFill>
                  <a:srgbClr val="009900"/>
                </a:solidFill>
              </a:rPr>
              <a:t>Rendez-vous Etape 5</a:t>
            </a:r>
            <a:endParaRPr lang="fr-FR" sz="1600" b="1" i="1" dirty="0">
              <a:solidFill>
                <a:srgbClr val="009900"/>
              </a:solidFill>
              <a:cs typeface="Arial" charset="0"/>
            </a:endParaRPr>
          </a:p>
        </p:txBody>
      </p:sp>
      <p:sp>
        <p:nvSpPr>
          <p:cNvPr id="213017" name="AutoShape 25"/>
          <p:cNvSpPr>
            <a:spLocks noChangeArrowheads="1"/>
          </p:cNvSpPr>
          <p:nvPr/>
        </p:nvSpPr>
        <p:spPr bwMode="auto">
          <a:xfrm>
            <a:off x="2484438" y="5446713"/>
            <a:ext cx="431800" cy="504825"/>
          </a:xfrm>
          <a:prstGeom prst="notchedRightArrow">
            <a:avLst>
              <a:gd name="adj1" fmla="val 50000"/>
              <a:gd name="adj2" fmla="val 25000"/>
            </a:avLst>
          </a:prstGeom>
          <a:solidFill>
            <a:srgbClr val="0099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213018" name="Rectangle 26"/>
          <p:cNvSpPr>
            <a:spLocks noChangeArrowheads="1"/>
          </p:cNvSpPr>
          <p:nvPr/>
        </p:nvSpPr>
        <p:spPr bwMode="auto">
          <a:xfrm>
            <a:off x="1763713" y="3248025"/>
            <a:ext cx="2303462" cy="287338"/>
          </a:xfrm>
          <a:prstGeom prst="rect">
            <a:avLst/>
          </a:prstGeom>
          <a:noFill/>
          <a:ln w="28575" algn="ctr">
            <a:solidFill>
              <a:srgbClr val="0099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213019" name="Rectangle 27"/>
          <p:cNvSpPr>
            <a:spLocks noChangeArrowheads="1"/>
          </p:cNvSpPr>
          <p:nvPr/>
        </p:nvSpPr>
        <p:spPr bwMode="auto">
          <a:xfrm>
            <a:off x="1763713" y="4017963"/>
            <a:ext cx="2303462" cy="287337"/>
          </a:xfrm>
          <a:prstGeom prst="rect">
            <a:avLst/>
          </a:prstGeom>
          <a:noFill/>
          <a:ln w="28575" algn="ctr">
            <a:solidFill>
              <a:srgbClr val="0099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213027" name="Rectangle 35"/>
          <p:cNvSpPr>
            <a:spLocks noChangeArrowheads="1"/>
          </p:cNvSpPr>
          <p:nvPr/>
        </p:nvSpPr>
        <p:spPr bwMode="auto">
          <a:xfrm>
            <a:off x="5810250" y="1557338"/>
            <a:ext cx="1295400" cy="215900"/>
          </a:xfrm>
          <a:prstGeom prst="rect">
            <a:avLst/>
          </a:prstGeom>
          <a:solidFill>
            <a:schemeClr val="bg1"/>
          </a:solidFill>
          <a:ln w="28575" algn="ctr">
            <a:noFill/>
            <a:miter lim="800000"/>
            <a:headEnd/>
            <a:tailEnd type="none" w="lg" len="lg"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213028" name="Text Box 36"/>
          <p:cNvSpPr txBox="1">
            <a:spLocks noChangeArrowheads="1"/>
          </p:cNvSpPr>
          <p:nvPr/>
        </p:nvSpPr>
        <p:spPr bwMode="auto">
          <a:xfrm>
            <a:off x="5364163" y="1811338"/>
            <a:ext cx="3455987" cy="825500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fr-FR" sz="1600" b="1"/>
              <a:t>vérifier que ces chiffres correspondent avec les données entrées</a:t>
            </a:r>
            <a:endParaRPr lang="fr-FR" sz="1600" b="1" i="1"/>
          </a:p>
        </p:txBody>
      </p:sp>
      <p:sp>
        <p:nvSpPr>
          <p:cNvPr id="24" name="Rectangle 6"/>
          <p:cNvSpPr>
            <a:spLocks noGrp="1" noChangeArrowheads="1"/>
          </p:cNvSpPr>
          <p:nvPr>
            <p:ph type="title"/>
          </p:nvPr>
        </p:nvSpPr>
        <p:spPr>
          <a:xfrm>
            <a:off x="0" y="-100013"/>
            <a:ext cx="9144000" cy="864717"/>
          </a:xfrm>
          <a:noFill/>
          <a:ln/>
        </p:spPr>
        <p:txBody>
          <a:bodyPr/>
          <a:lstStyle/>
          <a:p>
            <a:r>
              <a:rPr lang="fr-FR" sz="4000" b="1" dirty="0" smtClean="0"/>
              <a:t>Test d'ajustement de population fermée</a:t>
            </a:r>
            <a:endParaRPr lang="fr-FR" sz="4000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3012" grpId="0"/>
      <p:bldP spid="213013" grpId="0"/>
      <p:bldP spid="213014" grpId="0"/>
      <p:bldP spid="213014" grpId="1"/>
      <p:bldP spid="213015" grpId="0"/>
      <p:bldP spid="213015" grpId="1"/>
      <p:bldP spid="213016" grpId="0"/>
      <p:bldP spid="213017" grpId="0" animBg="1"/>
      <p:bldP spid="213018" grpId="0" animBg="1"/>
      <p:bldP spid="21301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/>
        </p:nvSpPr>
        <p:spPr bwMode="auto">
          <a:xfrm>
            <a:off x="539552" y="1773238"/>
            <a:ext cx="8318728" cy="37856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fr-FR" sz="2400" dirty="0" smtClean="0"/>
              <a:t>Les méthodes «</a:t>
            </a:r>
            <a:r>
              <a:rPr lang="fr-FR" sz="2400" dirty="0"/>
              <a:t> </a:t>
            </a:r>
            <a:r>
              <a:rPr lang="fr-FR" sz="2400" b="1" dirty="0"/>
              <a:t>CMR</a:t>
            </a:r>
            <a:r>
              <a:rPr lang="fr-FR" sz="2400" dirty="0"/>
              <a:t> » supposent une </a:t>
            </a:r>
            <a:r>
              <a:rPr lang="fr-FR" sz="2400" b="1" dirty="0"/>
              <a:t>identification individuelle répétée dans le temps et sans erreur</a:t>
            </a:r>
            <a:r>
              <a:rPr lang="fr-FR" sz="2400" dirty="0" smtClean="0"/>
              <a:t>.</a:t>
            </a:r>
          </a:p>
          <a:p>
            <a:endParaRPr lang="fr-FR" sz="2400" dirty="0" smtClean="0"/>
          </a:p>
          <a:p>
            <a:r>
              <a:rPr lang="fr-FR" sz="2400" dirty="0" smtClean="0">
                <a:sym typeface="Wingdings" pitchFamily="2" charset="2"/>
              </a:rPr>
              <a:t></a:t>
            </a:r>
            <a:r>
              <a:rPr lang="fr-FR" sz="2400" dirty="0" smtClean="0"/>
              <a:t>souvent </a:t>
            </a:r>
            <a:r>
              <a:rPr lang="fr-FR" sz="2400" b="1" dirty="0" smtClean="0"/>
              <a:t>capture et pose de marques individuelles</a:t>
            </a:r>
            <a:r>
              <a:rPr lang="fr-FR" sz="2400" dirty="0" smtClean="0"/>
              <a:t>. </a:t>
            </a:r>
          </a:p>
          <a:p>
            <a:endParaRPr lang="fr-FR" sz="2400" dirty="0" smtClean="0"/>
          </a:p>
          <a:p>
            <a:r>
              <a:rPr lang="fr-FR" sz="2400" dirty="0" smtClean="0">
                <a:sym typeface="Wingdings" pitchFamily="2" charset="2"/>
              </a:rPr>
              <a:t> </a:t>
            </a:r>
            <a:r>
              <a:rPr lang="fr-FR" sz="2400" dirty="0" smtClean="0"/>
              <a:t>plusieurs passages sur le terrain.</a:t>
            </a:r>
          </a:p>
          <a:p>
            <a:endParaRPr lang="fr-FR" sz="2400" dirty="0" smtClean="0"/>
          </a:p>
          <a:p>
            <a:r>
              <a:rPr lang="fr-FR" sz="2400" dirty="0" smtClean="0"/>
              <a:t>De plus cette méthode pose l’hypothèse que la </a:t>
            </a:r>
            <a:r>
              <a:rPr lang="fr-FR" sz="2400" b="1" dirty="0" smtClean="0"/>
              <a:t>population est close </a:t>
            </a:r>
            <a:r>
              <a:rPr lang="fr-FR" sz="2400" dirty="0" smtClean="0"/>
              <a:t>au cours de la saison de terrain (</a:t>
            </a:r>
            <a:r>
              <a:rPr lang="fr-FR" sz="2400" i="1" dirty="0" smtClean="0"/>
              <a:t>donc pas de natalité, pas de mortalité, pas d’émigration ni d’immigration</a:t>
            </a:r>
            <a:r>
              <a:rPr lang="fr-FR" sz="2400" dirty="0" smtClean="0"/>
              <a:t>).</a:t>
            </a:r>
            <a:endParaRPr lang="fr-FR" sz="2400" dirty="0"/>
          </a:p>
        </p:txBody>
      </p:sp>
      <p:sp>
        <p:nvSpPr>
          <p:cNvPr id="3" name="Text Box 5"/>
          <p:cNvSpPr txBox="1">
            <a:spLocks noChangeArrowheads="1"/>
          </p:cNvSpPr>
          <p:nvPr/>
        </p:nvSpPr>
        <p:spPr bwMode="auto">
          <a:xfrm>
            <a:off x="1349405" y="908050"/>
            <a:ext cx="7375525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fr-FR" sz="3200" b="1"/>
              <a:t>Les Captures-Marquages-Recaptures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0" y="0"/>
            <a:ext cx="2233304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800" b="1" dirty="0" smtClean="0"/>
              <a:t>Les CMR</a:t>
            </a:r>
            <a:endParaRPr lang="fr-FR" sz="38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562" name="Picture 1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5288" y="1844675"/>
            <a:ext cx="8208962" cy="294163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</p:pic>
      <p:sp>
        <p:nvSpPr>
          <p:cNvPr id="279559" name="Rectangle 7"/>
          <p:cNvSpPr>
            <a:spLocks noChangeArrowheads="1"/>
          </p:cNvSpPr>
          <p:nvPr/>
        </p:nvSpPr>
        <p:spPr bwMode="auto">
          <a:xfrm>
            <a:off x="323850" y="1484313"/>
            <a:ext cx="8424863" cy="79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609600" indent="-609600">
              <a:lnSpc>
                <a:spcPct val="80000"/>
              </a:lnSpc>
              <a:spcBef>
                <a:spcPct val="20000"/>
              </a:spcBef>
            </a:pPr>
            <a:r>
              <a:rPr lang="fr-FR">
                <a:cs typeface="Arial" charset="0"/>
              </a:rPr>
              <a:t>Ex: Jeu de données d'exemple pour CLOSETEST (</a:t>
            </a:r>
            <a:r>
              <a:rPr lang="fr-FR" sz="1600"/>
              <a:t>capsid.inp</a:t>
            </a:r>
            <a:r>
              <a:rPr lang="fr-FR">
                <a:cs typeface="Arial" charset="0"/>
              </a:rPr>
              <a:t>)</a:t>
            </a:r>
          </a:p>
          <a:p>
            <a:pPr marL="609600" indent="-609600">
              <a:lnSpc>
                <a:spcPct val="80000"/>
              </a:lnSpc>
              <a:spcBef>
                <a:spcPct val="20000"/>
              </a:spcBef>
            </a:pPr>
            <a:endParaRPr lang="fr-FR">
              <a:cs typeface="Arial" charset="0"/>
            </a:endParaRPr>
          </a:p>
        </p:txBody>
      </p:sp>
      <p:sp>
        <p:nvSpPr>
          <p:cNvPr id="279563" name="Text Box 11"/>
          <p:cNvSpPr txBox="1">
            <a:spLocks noChangeArrowheads="1"/>
          </p:cNvSpPr>
          <p:nvPr/>
        </p:nvSpPr>
        <p:spPr bwMode="auto">
          <a:xfrm>
            <a:off x="2771775" y="1971675"/>
            <a:ext cx="23749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fr-FR" sz="1400">
                <a:solidFill>
                  <a:srgbClr val="0000CC"/>
                </a:solidFill>
              </a:rPr>
              <a:t>Estimation de N</a:t>
            </a:r>
          </a:p>
        </p:txBody>
      </p:sp>
      <p:sp>
        <p:nvSpPr>
          <p:cNvPr id="279564" name="Text Box 12"/>
          <p:cNvSpPr txBox="1">
            <a:spLocks noChangeArrowheads="1"/>
          </p:cNvSpPr>
          <p:nvPr/>
        </p:nvSpPr>
        <p:spPr bwMode="auto">
          <a:xfrm>
            <a:off x="2771775" y="2162175"/>
            <a:ext cx="23749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fr-FR" sz="1400">
                <a:solidFill>
                  <a:srgbClr val="0000CC"/>
                </a:solidFill>
              </a:rPr>
              <a:t>Nb d'ind. capturés</a:t>
            </a:r>
          </a:p>
        </p:txBody>
      </p:sp>
      <p:sp>
        <p:nvSpPr>
          <p:cNvPr id="279565" name="Text Box 13"/>
          <p:cNvSpPr txBox="1">
            <a:spLocks noChangeArrowheads="1"/>
          </p:cNvSpPr>
          <p:nvPr/>
        </p:nvSpPr>
        <p:spPr bwMode="auto">
          <a:xfrm>
            <a:off x="2771775" y="2365375"/>
            <a:ext cx="2519363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fr-FR" sz="1400">
                <a:solidFill>
                  <a:srgbClr val="0000CC"/>
                </a:solidFill>
              </a:rPr>
              <a:t>Nb de sessions de capture</a:t>
            </a:r>
          </a:p>
        </p:txBody>
      </p:sp>
      <p:sp>
        <p:nvSpPr>
          <p:cNvPr id="279566" name="Text Box 14"/>
          <p:cNvSpPr txBox="1">
            <a:spLocks noChangeArrowheads="1"/>
          </p:cNvSpPr>
          <p:nvPr/>
        </p:nvSpPr>
        <p:spPr bwMode="auto">
          <a:xfrm>
            <a:off x="4356100" y="3486150"/>
            <a:ext cx="47879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fr-FR" b="1">
                <a:solidFill>
                  <a:srgbClr val="CC0000"/>
                </a:solidFill>
              </a:rPr>
              <a:t>P &lt; 0.05</a:t>
            </a:r>
            <a:r>
              <a:rPr lang="fr-FR" sz="1400" b="1">
                <a:solidFill>
                  <a:srgbClr val="0000CC"/>
                </a:solidFill>
              </a:rPr>
              <a:t> </a:t>
            </a:r>
            <a:r>
              <a:rPr lang="fr-FR" sz="1400" b="1">
                <a:solidFill>
                  <a:srgbClr val="0000CC"/>
                </a:solidFill>
                <a:cs typeface="Arial" charset="0"/>
              </a:rPr>
              <a:t>→ il est improbable que la pop. soit fermée</a:t>
            </a:r>
          </a:p>
        </p:txBody>
      </p:sp>
      <p:sp>
        <p:nvSpPr>
          <p:cNvPr id="279567" name="Text Box 15"/>
          <p:cNvSpPr txBox="1">
            <a:spLocks noChangeArrowheads="1"/>
          </p:cNvSpPr>
          <p:nvPr/>
        </p:nvSpPr>
        <p:spPr bwMode="auto">
          <a:xfrm>
            <a:off x="4354513" y="4292600"/>
            <a:ext cx="47894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fr-FR" b="1">
                <a:solidFill>
                  <a:srgbClr val="CC0000"/>
                </a:solidFill>
              </a:rPr>
              <a:t>P &lt; 0.05</a:t>
            </a:r>
            <a:r>
              <a:rPr lang="fr-FR" sz="1400" b="1">
                <a:solidFill>
                  <a:srgbClr val="0000CC"/>
                </a:solidFill>
              </a:rPr>
              <a:t> </a:t>
            </a:r>
            <a:r>
              <a:rPr lang="fr-FR" sz="1400" b="1">
                <a:solidFill>
                  <a:srgbClr val="0000CC"/>
                </a:solidFill>
                <a:cs typeface="Arial" charset="0"/>
              </a:rPr>
              <a:t>→ il est improbable que la pop. soit fermée</a:t>
            </a:r>
          </a:p>
        </p:txBody>
      </p:sp>
      <p:sp>
        <p:nvSpPr>
          <p:cNvPr id="279568" name="Text Box 16"/>
          <p:cNvSpPr txBox="1">
            <a:spLocks noChangeArrowheads="1"/>
          </p:cNvSpPr>
          <p:nvPr/>
        </p:nvSpPr>
        <p:spPr bwMode="auto">
          <a:xfrm>
            <a:off x="3024188" y="5646738"/>
            <a:ext cx="6119812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/>
            <a:r>
              <a:rPr lang="fr-FR" sz="2800" b="1">
                <a:solidFill>
                  <a:srgbClr val="CC0000"/>
                </a:solidFill>
              </a:rPr>
              <a:t>La populations n'est pas close…</a:t>
            </a:r>
            <a:endParaRPr lang="fr-FR" sz="2000" b="1">
              <a:solidFill>
                <a:srgbClr val="CC0000"/>
              </a:solidFill>
              <a:cs typeface="Arial" charset="0"/>
            </a:endParaRPr>
          </a:p>
        </p:txBody>
      </p:sp>
      <p:sp>
        <p:nvSpPr>
          <p:cNvPr id="279569" name="AutoShape 17"/>
          <p:cNvSpPr>
            <a:spLocks noChangeArrowheads="1"/>
          </p:cNvSpPr>
          <p:nvPr/>
        </p:nvSpPr>
        <p:spPr bwMode="auto">
          <a:xfrm>
            <a:off x="2519363" y="5661025"/>
            <a:ext cx="431800" cy="504825"/>
          </a:xfrm>
          <a:prstGeom prst="notchedRightArrow">
            <a:avLst>
              <a:gd name="adj1" fmla="val 50000"/>
              <a:gd name="adj2" fmla="val 25000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279570" name="Rectangle 18"/>
          <p:cNvSpPr>
            <a:spLocks noChangeArrowheads="1"/>
          </p:cNvSpPr>
          <p:nvPr/>
        </p:nvSpPr>
        <p:spPr bwMode="auto">
          <a:xfrm>
            <a:off x="323850" y="1052513"/>
            <a:ext cx="8424863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609600" indent="-609600">
              <a:lnSpc>
                <a:spcPct val="80000"/>
              </a:lnSpc>
              <a:spcBef>
                <a:spcPct val="20000"/>
              </a:spcBef>
            </a:pPr>
            <a:r>
              <a:rPr lang="fr-FR" sz="2400" b="1">
                <a:solidFill>
                  <a:srgbClr val="0000CC"/>
                </a:solidFill>
                <a:cs typeface="Arial" charset="0"/>
              </a:rPr>
              <a:t>(3) Comment interpréter les résultats </a:t>
            </a:r>
            <a:r>
              <a:rPr lang="fr-FR" sz="2400" b="1">
                <a:cs typeface="Arial" charset="0"/>
              </a:rPr>
              <a:t>de</a:t>
            </a:r>
            <a:r>
              <a:rPr lang="fr-FR" sz="2400" b="1">
                <a:solidFill>
                  <a:srgbClr val="0000CC"/>
                </a:solidFill>
                <a:cs typeface="Arial" charset="0"/>
              </a:rPr>
              <a:t> </a:t>
            </a:r>
            <a:r>
              <a:rPr lang="fr-FR" sz="2400" b="1">
                <a:cs typeface="Arial" charset="0"/>
              </a:rPr>
              <a:t>CloseTest</a:t>
            </a:r>
            <a:r>
              <a:rPr lang="fr-FR" sz="2400" b="1" i="1">
                <a:cs typeface="Arial" charset="0"/>
              </a:rPr>
              <a:t> ?</a:t>
            </a:r>
            <a:endParaRPr lang="fr-FR" sz="2400" b="1">
              <a:cs typeface="Arial" charset="0"/>
            </a:endParaRPr>
          </a:p>
        </p:txBody>
      </p:sp>
      <p:pic>
        <p:nvPicPr>
          <p:cNvPr id="279571" name="Picture 19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2413" y="4868863"/>
            <a:ext cx="1871662" cy="1871662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lg" len="lg"/>
          </a:ln>
          <a:effectLst/>
        </p:spPr>
      </p:pic>
      <p:sp>
        <p:nvSpPr>
          <p:cNvPr id="279572" name="Rectangle 20"/>
          <p:cNvSpPr>
            <a:spLocks noChangeArrowheads="1"/>
          </p:cNvSpPr>
          <p:nvPr/>
        </p:nvSpPr>
        <p:spPr bwMode="auto">
          <a:xfrm>
            <a:off x="1763713" y="3535363"/>
            <a:ext cx="2303462" cy="287337"/>
          </a:xfrm>
          <a:prstGeom prst="rect">
            <a:avLst/>
          </a:prstGeom>
          <a:noFill/>
          <a:ln w="28575" algn="ctr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279573" name="Rectangle 21"/>
          <p:cNvSpPr>
            <a:spLocks noChangeArrowheads="1"/>
          </p:cNvSpPr>
          <p:nvPr/>
        </p:nvSpPr>
        <p:spPr bwMode="auto">
          <a:xfrm>
            <a:off x="1763713" y="4305300"/>
            <a:ext cx="2303462" cy="287338"/>
          </a:xfrm>
          <a:prstGeom prst="rect">
            <a:avLst/>
          </a:prstGeom>
          <a:noFill/>
          <a:ln w="28575" algn="ctr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21" name="Rectangle 6"/>
          <p:cNvSpPr>
            <a:spLocks noGrp="1" noChangeArrowheads="1"/>
          </p:cNvSpPr>
          <p:nvPr>
            <p:ph type="title"/>
          </p:nvPr>
        </p:nvSpPr>
        <p:spPr>
          <a:xfrm>
            <a:off x="0" y="-100013"/>
            <a:ext cx="9144000" cy="864717"/>
          </a:xfrm>
          <a:noFill/>
          <a:ln/>
        </p:spPr>
        <p:txBody>
          <a:bodyPr/>
          <a:lstStyle/>
          <a:p>
            <a:r>
              <a:rPr lang="fr-FR" sz="4000" b="1" dirty="0" smtClean="0"/>
              <a:t>Test d'ajustement de population fermée</a:t>
            </a:r>
            <a:endParaRPr lang="fr-FR" sz="4000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9566" grpId="0"/>
      <p:bldP spid="279567" grpId="0"/>
      <p:bldP spid="279568" grpId="0"/>
      <p:bldP spid="27956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360" name="Rectangle 8"/>
          <p:cNvSpPr>
            <a:spLocks noChangeArrowheads="1"/>
          </p:cNvSpPr>
          <p:nvPr/>
        </p:nvSpPr>
        <p:spPr bwMode="auto">
          <a:xfrm>
            <a:off x="107504" y="1125538"/>
            <a:ext cx="9036496" cy="7912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609600" indent="-609600">
              <a:lnSpc>
                <a:spcPct val="80000"/>
              </a:lnSpc>
              <a:spcBef>
                <a:spcPct val="20000"/>
              </a:spcBef>
            </a:pPr>
            <a:r>
              <a:rPr lang="fr-FR" sz="2400" b="1" dirty="0">
                <a:solidFill>
                  <a:srgbClr val="0000CC"/>
                </a:solidFill>
                <a:cs typeface="Arial" charset="0"/>
              </a:rPr>
              <a:t>Pourquoi</a:t>
            </a:r>
            <a:r>
              <a:rPr lang="fr-FR" sz="2400" b="1" dirty="0">
                <a:cs typeface="Arial" charset="0"/>
              </a:rPr>
              <a:t> la population n'est pas close:</a:t>
            </a:r>
          </a:p>
          <a:p>
            <a:pPr marL="609600" indent="-609600">
              <a:lnSpc>
                <a:spcPct val="80000"/>
              </a:lnSpc>
              <a:spcBef>
                <a:spcPct val="20000"/>
              </a:spcBef>
            </a:pPr>
            <a:r>
              <a:rPr lang="fr-FR" sz="2000" b="1" dirty="0" smtClean="0">
                <a:solidFill>
                  <a:srgbClr val="0000CC"/>
                </a:solidFill>
                <a:cs typeface="Arial" charset="0"/>
              </a:rPr>
              <a:t>Entrées (natalité? </a:t>
            </a:r>
            <a:r>
              <a:rPr lang="fr-FR" sz="2000" b="1" dirty="0" err="1" smtClean="0">
                <a:solidFill>
                  <a:srgbClr val="0000CC"/>
                </a:solidFill>
                <a:cs typeface="Arial" charset="0"/>
              </a:rPr>
              <a:t>Immigr</a:t>
            </a:r>
            <a:r>
              <a:rPr lang="fr-FR" sz="2000" b="1" dirty="0" smtClean="0">
                <a:solidFill>
                  <a:srgbClr val="0000CC"/>
                </a:solidFill>
                <a:cs typeface="Arial" charset="0"/>
              </a:rPr>
              <a:t>?) </a:t>
            </a:r>
            <a:r>
              <a:rPr lang="fr-FR" sz="2000" b="1" dirty="0">
                <a:solidFill>
                  <a:srgbClr val="0000CC"/>
                </a:solidFill>
                <a:cs typeface="Arial" charset="0"/>
              </a:rPr>
              <a:t>et/ou </a:t>
            </a:r>
            <a:r>
              <a:rPr lang="fr-FR" sz="2000" b="1" dirty="0" smtClean="0">
                <a:solidFill>
                  <a:srgbClr val="0000CC"/>
                </a:solidFill>
                <a:cs typeface="Arial" charset="0"/>
              </a:rPr>
              <a:t>sorties (mort? </a:t>
            </a:r>
            <a:r>
              <a:rPr lang="fr-FR" sz="2000" b="1" dirty="0" err="1" smtClean="0">
                <a:solidFill>
                  <a:srgbClr val="0000CC"/>
                </a:solidFill>
                <a:cs typeface="Arial" charset="0"/>
              </a:rPr>
              <a:t>Emigr</a:t>
            </a:r>
            <a:r>
              <a:rPr lang="fr-FR" sz="2000" b="1" dirty="0" smtClean="0">
                <a:solidFill>
                  <a:srgbClr val="0000CC"/>
                </a:solidFill>
                <a:cs typeface="Arial" charset="0"/>
              </a:rPr>
              <a:t>?) significatives?</a:t>
            </a:r>
            <a:endParaRPr lang="fr-FR" sz="2000" b="1" dirty="0">
              <a:solidFill>
                <a:srgbClr val="0000CC"/>
              </a:solidFill>
              <a:cs typeface="Arial" charset="0"/>
            </a:endParaRPr>
          </a:p>
        </p:txBody>
      </p:sp>
      <p:pic>
        <p:nvPicPr>
          <p:cNvPr id="228368" name="Picture 1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36513" y="1989138"/>
            <a:ext cx="9074151" cy="282257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</p:pic>
      <p:sp>
        <p:nvSpPr>
          <p:cNvPr id="228370" name="Text Box 18"/>
          <p:cNvSpPr txBox="1">
            <a:spLocks noChangeArrowheads="1"/>
          </p:cNvSpPr>
          <p:nvPr/>
        </p:nvSpPr>
        <p:spPr bwMode="auto">
          <a:xfrm>
            <a:off x="107950" y="4821238"/>
            <a:ext cx="4103688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fr-FR" sz="1600"/>
              <a:t>NR = modèle pop. close </a:t>
            </a:r>
            <a:r>
              <a:rPr lang="fr-FR" sz="1600" i="1"/>
              <a:t>No Recruitment </a:t>
            </a:r>
            <a:endParaRPr lang="fr-FR" sz="1600" i="1">
              <a:cs typeface="Arial" charset="0"/>
            </a:endParaRPr>
          </a:p>
        </p:txBody>
      </p:sp>
      <p:sp>
        <p:nvSpPr>
          <p:cNvPr id="228371" name="Text Box 19"/>
          <p:cNvSpPr txBox="1">
            <a:spLocks noChangeArrowheads="1"/>
          </p:cNvSpPr>
          <p:nvPr/>
        </p:nvSpPr>
        <p:spPr bwMode="auto">
          <a:xfrm>
            <a:off x="107950" y="5108575"/>
            <a:ext cx="89281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fr-FR" sz="1600"/>
              <a:t>JS = modèle Jolly-Seber (modèle de pop. ouverte faisant l'hypothèse de recrutement et survie)</a:t>
            </a:r>
            <a:endParaRPr lang="fr-FR" sz="1600">
              <a:cs typeface="Arial" charset="0"/>
            </a:endParaRPr>
          </a:p>
        </p:txBody>
      </p:sp>
      <p:sp>
        <p:nvSpPr>
          <p:cNvPr id="228372" name="Text Box 20"/>
          <p:cNvSpPr txBox="1">
            <a:spLocks noChangeArrowheads="1"/>
          </p:cNvSpPr>
          <p:nvPr/>
        </p:nvSpPr>
        <p:spPr bwMode="auto">
          <a:xfrm>
            <a:off x="107950" y="5656263"/>
            <a:ext cx="89281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fr-FR" sz="1600"/>
              <a:t>M_t = modèle pop. close avec prob. de capture variant au cours du temps</a:t>
            </a:r>
            <a:endParaRPr lang="fr-FR" sz="1600">
              <a:cs typeface="Arial" charset="0"/>
            </a:endParaRPr>
          </a:p>
        </p:txBody>
      </p:sp>
      <p:sp>
        <p:nvSpPr>
          <p:cNvPr id="228373" name="Text Box 21"/>
          <p:cNvSpPr txBox="1">
            <a:spLocks noChangeArrowheads="1"/>
          </p:cNvSpPr>
          <p:nvPr/>
        </p:nvSpPr>
        <p:spPr bwMode="auto">
          <a:xfrm>
            <a:off x="107950" y="5972175"/>
            <a:ext cx="89281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fr-FR" sz="1600"/>
              <a:t>NM = modèle pop. close </a:t>
            </a:r>
            <a:r>
              <a:rPr lang="fr-FR" sz="1600" i="1"/>
              <a:t>No Mortality</a:t>
            </a:r>
            <a:endParaRPr lang="fr-FR" sz="1600" i="1">
              <a:cs typeface="Arial" charset="0"/>
            </a:endParaRPr>
          </a:p>
        </p:txBody>
      </p:sp>
      <p:sp>
        <p:nvSpPr>
          <p:cNvPr id="228374" name="Text Box 22"/>
          <p:cNvSpPr txBox="1">
            <a:spLocks noChangeArrowheads="1"/>
          </p:cNvSpPr>
          <p:nvPr/>
        </p:nvSpPr>
        <p:spPr bwMode="auto">
          <a:xfrm>
            <a:off x="6732588" y="2997200"/>
            <a:ext cx="4103687" cy="669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/>
            <a:r>
              <a:rPr lang="fr-FR" sz="1400" b="1">
                <a:solidFill>
                  <a:srgbClr val="0000CC"/>
                </a:solidFill>
              </a:rPr>
              <a:t>P &lt; 0.05 </a:t>
            </a:r>
            <a:r>
              <a:rPr lang="fr-FR" sz="1400" b="1">
                <a:solidFill>
                  <a:srgbClr val="0000CC"/>
                </a:solidFill>
                <a:cs typeface="Arial" charset="0"/>
              </a:rPr>
              <a:t>→ "entrées" signif.</a:t>
            </a:r>
          </a:p>
          <a:p>
            <a:pPr algn="l"/>
            <a:r>
              <a:rPr lang="fr-FR" sz="1400" b="1">
                <a:solidFill>
                  <a:srgbClr val="0000CC"/>
                </a:solidFill>
              </a:rPr>
              <a:t>P &lt; 0.05 → "entrées" signif.</a:t>
            </a:r>
          </a:p>
          <a:p>
            <a:pPr algn="l"/>
            <a:endParaRPr lang="fr-FR" sz="1000" b="1">
              <a:solidFill>
                <a:srgbClr val="0000CC"/>
              </a:solidFill>
              <a:cs typeface="Arial" charset="0"/>
            </a:endParaRPr>
          </a:p>
        </p:txBody>
      </p:sp>
      <p:sp>
        <p:nvSpPr>
          <p:cNvPr id="228375" name="Text Box 23"/>
          <p:cNvSpPr txBox="1">
            <a:spLocks noChangeArrowheads="1"/>
          </p:cNvSpPr>
          <p:nvPr/>
        </p:nvSpPr>
        <p:spPr bwMode="auto">
          <a:xfrm>
            <a:off x="6732588" y="3838575"/>
            <a:ext cx="4103687" cy="669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/>
            <a:r>
              <a:rPr lang="fr-FR" sz="1400" b="1">
                <a:solidFill>
                  <a:srgbClr val="0000CC"/>
                </a:solidFill>
              </a:rPr>
              <a:t>P &lt; 0.05 </a:t>
            </a:r>
            <a:r>
              <a:rPr lang="fr-FR" sz="1400" b="1">
                <a:solidFill>
                  <a:srgbClr val="0000CC"/>
                </a:solidFill>
                <a:cs typeface="Arial" charset="0"/>
              </a:rPr>
              <a:t>→ "sorties" signif.</a:t>
            </a:r>
          </a:p>
          <a:p>
            <a:pPr algn="l"/>
            <a:r>
              <a:rPr lang="fr-FR" sz="1400" b="1">
                <a:solidFill>
                  <a:srgbClr val="0000CC"/>
                </a:solidFill>
              </a:rPr>
              <a:t>P &lt; 0.05 → "sorties" signif.</a:t>
            </a:r>
          </a:p>
          <a:p>
            <a:pPr algn="l"/>
            <a:endParaRPr lang="fr-FR" sz="1000" b="1">
              <a:solidFill>
                <a:srgbClr val="0000CC"/>
              </a:solidFill>
              <a:cs typeface="Arial" charset="0"/>
            </a:endParaRPr>
          </a:p>
        </p:txBody>
      </p:sp>
      <p:sp>
        <p:nvSpPr>
          <p:cNvPr id="228376" name="Text Box 24"/>
          <p:cNvSpPr txBox="1">
            <a:spLocks noChangeArrowheads="1"/>
          </p:cNvSpPr>
          <p:nvPr/>
        </p:nvSpPr>
        <p:spPr bwMode="auto">
          <a:xfrm>
            <a:off x="1044575" y="6316663"/>
            <a:ext cx="7648575" cy="946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/>
            <a:r>
              <a:rPr lang="fr-FR" sz="2800" b="1">
                <a:solidFill>
                  <a:srgbClr val="0000CC"/>
                </a:solidFill>
              </a:rPr>
              <a:t>Les entrées </a:t>
            </a:r>
            <a:r>
              <a:rPr lang="fr-FR" sz="2800" b="1" i="1">
                <a:solidFill>
                  <a:srgbClr val="0000CC"/>
                </a:solidFill>
              </a:rPr>
              <a:t>et</a:t>
            </a:r>
            <a:r>
              <a:rPr lang="fr-FR" sz="2800" b="1">
                <a:solidFill>
                  <a:srgbClr val="0000CC"/>
                </a:solidFill>
              </a:rPr>
              <a:t> les sorties sont significatives</a:t>
            </a:r>
          </a:p>
          <a:p>
            <a:pPr algn="l"/>
            <a:endParaRPr lang="fr-FR" sz="2800" b="1">
              <a:solidFill>
                <a:srgbClr val="0000CC"/>
              </a:solidFill>
              <a:cs typeface="Arial" charset="0"/>
            </a:endParaRPr>
          </a:p>
        </p:txBody>
      </p:sp>
      <p:sp>
        <p:nvSpPr>
          <p:cNvPr id="228377" name="AutoShape 25"/>
          <p:cNvSpPr>
            <a:spLocks noChangeArrowheads="1"/>
          </p:cNvSpPr>
          <p:nvPr/>
        </p:nvSpPr>
        <p:spPr bwMode="auto">
          <a:xfrm>
            <a:off x="539750" y="6308725"/>
            <a:ext cx="431800" cy="504825"/>
          </a:xfrm>
          <a:prstGeom prst="notchedRightArrow">
            <a:avLst>
              <a:gd name="adj1" fmla="val 50000"/>
              <a:gd name="adj2" fmla="val 25000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18" name="Rectangle 6"/>
          <p:cNvSpPr>
            <a:spLocks noGrp="1" noChangeArrowheads="1"/>
          </p:cNvSpPr>
          <p:nvPr>
            <p:ph type="title"/>
          </p:nvPr>
        </p:nvSpPr>
        <p:spPr>
          <a:xfrm>
            <a:off x="0" y="-100013"/>
            <a:ext cx="9144000" cy="864717"/>
          </a:xfrm>
          <a:noFill/>
          <a:ln/>
        </p:spPr>
        <p:txBody>
          <a:bodyPr/>
          <a:lstStyle/>
          <a:p>
            <a:r>
              <a:rPr lang="fr-FR" sz="4000" b="1" dirty="0" smtClean="0"/>
              <a:t>Test d'ajustement de population fermée</a:t>
            </a:r>
            <a:endParaRPr lang="fr-FR" sz="4000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8370" grpId="0"/>
      <p:bldP spid="228371" grpId="0"/>
      <p:bldP spid="228372" grpId="0"/>
      <p:bldP spid="228373" grpId="0"/>
      <p:bldP spid="228374" grpId="0"/>
      <p:bldP spid="228375" grpId="0"/>
      <p:bldP spid="228376" grpId="0"/>
      <p:bldP spid="22837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417" name="Picture 1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0963" y="1916113"/>
            <a:ext cx="7659687" cy="346551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</p:pic>
      <p:sp>
        <p:nvSpPr>
          <p:cNvPr id="230406" name="Rectangle 6"/>
          <p:cNvSpPr>
            <a:spLocks noGrp="1" noChangeArrowheads="1"/>
          </p:cNvSpPr>
          <p:nvPr>
            <p:ph type="title"/>
          </p:nvPr>
        </p:nvSpPr>
        <p:spPr>
          <a:xfrm>
            <a:off x="0" y="-100013"/>
            <a:ext cx="9144000" cy="1143001"/>
          </a:xfrm>
          <a:noFill/>
          <a:ln/>
        </p:spPr>
        <p:txBody>
          <a:bodyPr/>
          <a:lstStyle/>
          <a:p>
            <a:r>
              <a:rPr lang="fr-FR" sz="4000" b="1">
                <a:solidFill>
                  <a:schemeClr val="bg1"/>
                </a:solidFill>
              </a:rPr>
              <a:t>4- Test d'ajustement d'un modèle</a:t>
            </a:r>
          </a:p>
        </p:txBody>
      </p:sp>
      <p:sp>
        <p:nvSpPr>
          <p:cNvPr id="230407" name="Rectangle 7"/>
          <p:cNvSpPr>
            <a:spLocks noChangeArrowheads="1"/>
          </p:cNvSpPr>
          <p:nvPr/>
        </p:nvSpPr>
        <p:spPr bwMode="auto">
          <a:xfrm>
            <a:off x="323850" y="1125538"/>
            <a:ext cx="8424863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609600" indent="-609600">
              <a:lnSpc>
                <a:spcPct val="80000"/>
              </a:lnSpc>
              <a:spcBef>
                <a:spcPct val="20000"/>
              </a:spcBef>
            </a:pPr>
            <a:r>
              <a:rPr lang="fr-FR" sz="2400" b="1">
                <a:solidFill>
                  <a:srgbClr val="0000CC"/>
                </a:solidFill>
                <a:cs typeface="Arial" charset="0"/>
              </a:rPr>
              <a:t>Pourquoi </a:t>
            </a:r>
            <a:r>
              <a:rPr lang="fr-FR" sz="2400" b="1">
                <a:cs typeface="Arial" charset="0"/>
              </a:rPr>
              <a:t>la population n'est pas close:</a:t>
            </a:r>
          </a:p>
          <a:p>
            <a:pPr marL="609600" indent="-609600">
              <a:lnSpc>
                <a:spcPct val="80000"/>
              </a:lnSpc>
              <a:spcBef>
                <a:spcPct val="20000"/>
              </a:spcBef>
            </a:pPr>
            <a:r>
              <a:rPr lang="fr-FR" sz="2400" b="1">
                <a:solidFill>
                  <a:srgbClr val="0000CC"/>
                </a:solidFill>
                <a:cs typeface="Arial" charset="0"/>
              </a:rPr>
              <a:t>quand y a-t-il des entrées?</a:t>
            </a:r>
          </a:p>
        </p:txBody>
      </p:sp>
      <p:sp>
        <p:nvSpPr>
          <p:cNvPr id="230415" name="Text Box 15"/>
          <p:cNvSpPr txBox="1">
            <a:spLocks noChangeArrowheads="1"/>
          </p:cNvSpPr>
          <p:nvPr/>
        </p:nvSpPr>
        <p:spPr bwMode="auto">
          <a:xfrm>
            <a:off x="612775" y="5813425"/>
            <a:ext cx="849630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/>
            <a:r>
              <a:rPr lang="fr-FR" sz="2000" b="1">
                <a:solidFill>
                  <a:srgbClr val="0000CC"/>
                </a:solidFill>
              </a:rPr>
              <a:t>entrées significatives pour les 3 ou 4 premières sessions de capture</a:t>
            </a:r>
          </a:p>
          <a:p>
            <a:pPr algn="l"/>
            <a:endParaRPr lang="fr-FR" sz="2000" b="1">
              <a:solidFill>
                <a:srgbClr val="0000CC"/>
              </a:solidFill>
              <a:cs typeface="Arial" charset="0"/>
            </a:endParaRPr>
          </a:p>
        </p:txBody>
      </p:sp>
      <p:sp>
        <p:nvSpPr>
          <p:cNvPr id="230416" name="AutoShape 16"/>
          <p:cNvSpPr>
            <a:spLocks noChangeArrowheads="1"/>
          </p:cNvSpPr>
          <p:nvPr/>
        </p:nvSpPr>
        <p:spPr bwMode="auto">
          <a:xfrm>
            <a:off x="107950" y="5734050"/>
            <a:ext cx="431800" cy="504825"/>
          </a:xfrm>
          <a:prstGeom prst="notchedRightArrow">
            <a:avLst>
              <a:gd name="adj1" fmla="val 50000"/>
              <a:gd name="adj2" fmla="val 25000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230413" name="Text Box 13"/>
          <p:cNvSpPr txBox="1">
            <a:spLocks noChangeArrowheads="1"/>
          </p:cNvSpPr>
          <p:nvPr/>
        </p:nvSpPr>
        <p:spPr bwMode="auto">
          <a:xfrm>
            <a:off x="5940425" y="2924175"/>
            <a:ext cx="4103688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/>
            <a:r>
              <a:rPr lang="fr-FR" sz="1400" b="1">
                <a:solidFill>
                  <a:srgbClr val="0000CC"/>
                </a:solidFill>
                <a:cs typeface="Arial" charset="0"/>
              </a:rPr>
              <a:t>"entrées" signif.</a:t>
            </a:r>
            <a:endParaRPr lang="fr-FR" sz="1000" b="1">
              <a:solidFill>
                <a:srgbClr val="0000CC"/>
              </a:solidFill>
              <a:cs typeface="Arial" charset="0"/>
            </a:endParaRPr>
          </a:p>
        </p:txBody>
      </p:sp>
      <p:sp>
        <p:nvSpPr>
          <p:cNvPr id="230418" name="Text Box 18"/>
          <p:cNvSpPr txBox="1">
            <a:spLocks noChangeArrowheads="1"/>
          </p:cNvSpPr>
          <p:nvPr/>
        </p:nvSpPr>
        <p:spPr bwMode="auto">
          <a:xfrm>
            <a:off x="5940425" y="3284538"/>
            <a:ext cx="4103688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/>
            <a:r>
              <a:rPr lang="fr-FR" sz="1400" b="1">
                <a:solidFill>
                  <a:srgbClr val="0000CC"/>
                </a:solidFill>
                <a:cs typeface="Arial" charset="0"/>
              </a:rPr>
              <a:t>"entrées" signif.</a:t>
            </a:r>
            <a:endParaRPr lang="fr-FR" sz="1000" b="1">
              <a:solidFill>
                <a:srgbClr val="0000CC"/>
              </a:solidFill>
              <a:cs typeface="Arial" charset="0"/>
            </a:endParaRPr>
          </a:p>
        </p:txBody>
      </p:sp>
      <p:sp>
        <p:nvSpPr>
          <p:cNvPr id="230420" name="Text Box 20"/>
          <p:cNvSpPr txBox="1">
            <a:spLocks noChangeArrowheads="1"/>
          </p:cNvSpPr>
          <p:nvPr/>
        </p:nvSpPr>
        <p:spPr bwMode="auto">
          <a:xfrm>
            <a:off x="5940425" y="3106738"/>
            <a:ext cx="4103688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/>
            <a:r>
              <a:rPr lang="fr-FR" sz="1400" b="1">
                <a:cs typeface="Arial" charset="0"/>
              </a:rPr>
              <a:t>fermée ?</a:t>
            </a:r>
            <a:endParaRPr lang="fr-FR" sz="1000" b="1">
              <a:cs typeface="Arial" charset="0"/>
            </a:endParaRPr>
          </a:p>
        </p:txBody>
      </p:sp>
      <p:sp>
        <p:nvSpPr>
          <p:cNvPr id="230421" name="Text Box 21"/>
          <p:cNvSpPr txBox="1">
            <a:spLocks noChangeArrowheads="1"/>
          </p:cNvSpPr>
          <p:nvPr/>
        </p:nvSpPr>
        <p:spPr bwMode="auto">
          <a:xfrm>
            <a:off x="5940425" y="3454400"/>
            <a:ext cx="4103688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/>
            <a:r>
              <a:rPr lang="fr-FR" sz="1400" b="1">
                <a:cs typeface="Arial" charset="0"/>
              </a:rPr>
              <a:t>fermée ?</a:t>
            </a:r>
            <a:endParaRPr lang="fr-FR" sz="1000" b="1">
              <a:cs typeface="Arial" charset="0"/>
            </a:endParaRPr>
          </a:p>
        </p:txBody>
      </p:sp>
      <p:sp>
        <p:nvSpPr>
          <p:cNvPr id="230422" name="Text Box 22"/>
          <p:cNvSpPr txBox="1">
            <a:spLocks noChangeArrowheads="1"/>
          </p:cNvSpPr>
          <p:nvPr/>
        </p:nvSpPr>
        <p:spPr bwMode="auto">
          <a:xfrm>
            <a:off x="5940425" y="3632200"/>
            <a:ext cx="4103688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/>
            <a:r>
              <a:rPr lang="fr-FR" sz="1400" b="1">
                <a:cs typeface="Arial" charset="0"/>
              </a:rPr>
              <a:t>fermée</a:t>
            </a:r>
            <a:endParaRPr lang="fr-FR" sz="1000" b="1">
              <a:cs typeface="Arial" charset="0"/>
            </a:endParaRPr>
          </a:p>
        </p:txBody>
      </p:sp>
      <p:sp>
        <p:nvSpPr>
          <p:cNvPr id="230423" name="Text Box 23"/>
          <p:cNvSpPr txBox="1">
            <a:spLocks noChangeArrowheads="1"/>
          </p:cNvSpPr>
          <p:nvPr/>
        </p:nvSpPr>
        <p:spPr bwMode="auto">
          <a:xfrm>
            <a:off x="5940425" y="3806825"/>
            <a:ext cx="4103688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/>
            <a:r>
              <a:rPr lang="fr-FR" sz="1400" b="1">
                <a:cs typeface="Arial" charset="0"/>
              </a:rPr>
              <a:t>fermée</a:t>
            </a:r>
            <a:endParaRPr lang="fr-FR" sz="1000" b="1">
              <a:cs typeface="Arial" charset="0"/>
            </a:endParaRPr>
          </a:p>
        </p:txBody>
      </p:sp>
      <p:sp>
        <p:nvSpPr>
          <p:cNvPr id="230424" name="Text Box 24"/>
          <p:cNvSpPr txBox="1">
            <a:spLocks noChangeArrowheads="1"/>
          </p:cNvSpPr>
          <p:nvPr/>
        </p:nvSpPr>
        <p:spPr bwMode="auto">
          <a:xfrm>
            <a:off x="5940425" y="4003675"/>
            <a:ext cx="4103688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/>
            <a:r>
              <a:rPr lang="fr-FR" sz="1400" b="1">
                <a:cs typeface="Arial" charset="0"/>
              </a:rPr>
              <a:t>fermée</a:t>
            </a:r>
            <a:endParaRPr lang="fr-FR" sz="1000" b="1">
              <a:cs typeface="Arial" charset="0"/>
            </a:endParaRPr>
          </a:p>
        </p:txBody>
      </p:sp>
      <p:sp>
        <p:nvSpPr>
          <p:cNvPr id="230425" name="Text Box 25"/>
          <p:cNvSpPr txBox="1">
            <a:spLocks noChangeArrowheads="1"/>
          </p:cNvSpPr>
          <p:nvPr/>
        </p:nvSpPr>
        <p:spPr bwMode="auto">
          <a:xfrm>
            <a:off x="5940425" y="4178300"/>
            <a:ext cx="4103688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/>
            <a:r>
              <a:rPr lang="fr-FR" sz="1400" b="1">
                <a:cs typeface="Arial" charset="0"/>
              </a:rPr>
              <a:t>fermée</a:t>
            </a:r>
            <a:endParaRPr lang="fr-FR" sz="1000" b="1">
              <a:cs typeface="Arial" charset="0"/>
            </a:endParaRPr>
          </a:p>
        </p:txBody>
      </p:sp>
      <p:sp>
        <p:nvSpPr>
          <p:cNvPr id="230426" name="Text Box 26"/>
          <p:cNvSpPr txBox="1">
            <a:spLocks noChangeArrowheads="1"/>
          </p:cNvSpPr>
          <p:nvPr/>
        </p:nvSpPr>
        <p:spPr bwMode="auto">
          <a:xfrm>
            <a:off x="5940425" y="4352925"/>
            <a:ext cx="4103688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/>
            <a:r>
              <a:rPr lang="fr-FR" sz="1400" b="1">
                <a:cs typeface="Arial" charset="0"/>
              </a:rPr>
              <a:t>fermée</a:t>
            </a:r>
            <a:endParaRPr lang="fr-FR" sz="1000" b="1">
              <a:cs typeface="Arial" charset="0"/>
            </a:endParaRPr>
          </a:p>
        </p:txBody>
      </p:sp>
      <p:sp>
        <p:nvSpPr>
          <p:cNvPr id="230427" name="Text Box 27"/>
          <p:cNvSpPr txBox="1">
            <a:spLocks noChangeArrowheads="1"/>
          </p:cNvSpPr>
          <p:nvPr/>
        </p:nvSpPr>
        <p:spPr bwMode="auto">
          <a:xfrm>
            <a:off x="5940425" y="4527550"/>
            <a:ext cx="4103688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/>
            <a:r>
              <a:rPr lang="fr-FR" sz="1400" b="1">
                <a:cs typeface="Arial" charset="0"/>
              </a:rPr>
              <a:t>fermée</a:t>
            </a:r>
            <a:endParaRPr lang="fr-FR" sz="1000" b="1">
              <a:cs typeface="Arial" charset="0"/>
            </a:endParaRPr>
          </a:p>
        </p:txBody>
      </p:sp>
      <p:sp>
        <p:nvSpPr>
          <p:cNvPr id="21" name="Rectangle 6"/>
          <p:cNvSpPr txBox="1">
            <a:spLocks noChangeArrowheads="1"/>
          </p:cNvSpPr>
          <p:nvPr/>
        </p:nvSpPr>
        <p:spPr>
          <a:xfrm>
            <a:off x="0" y="-100013"/>
            <a:ext cx="9144000" cy="864717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40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Test d'ajustement de population fermée</a:t>
            </a:r>
            <a:endParaRPr kumimoji="0" lang="fr-FR" sz="4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0415" grpId="0"/>
      <p:bldP spid="23041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503" name="Rectangle 7"/>
          <p:cNvSpPr>
            <a:spLocks noGrp="1" noChangeArrowheads="1"/>
          </p:cNvSpPr>
          <p:nvPr>
            <p:ph type="title"/>
          </p:nvPr>
        </p:nvSpPr>
        <p:spPr>
          <a:xfrm>
            <a:off x="0" y="-100013"/>
            <a:ext cx="9144000" cy="1143001"/>
          </a:xfrm>
          <a:noFill/>
          <a:ln/>
        </p:spPr>
        <p:txBody>
          <a:bodyPr/>
          <a:lstStyle/>
          <a:p>
            <a:r>
              <a:rPr lang="fr-FR" sz="4000" b="1">
                <a:solidFill>
                  <a:schemeClr val="bg1"/>
                </a:solidFill>
              </a:rPr>
              <a:t>4- Test d'ajustement d'un modèle</a:t>
            </a:r>
          </a:p>
        </p:txBody>
      </p:sp>
      <p:sp>
        <p:nvSpPr>
          <p:cNvPr id="234504" name="Rectangle 8"/>
          <p:cNvSpPr>
            <a:spLocks noChangeArrowheads="1"/>
          </p:cNvSpPr>
          <p:nvPr/>
        </p:nvSpPr>
        <p:spPr bwMode="auto">
          <a:xfrm>
            <a:off x="323850" y="1125538"/>
            <a:ext cx="8424863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609600" indent="-609600">
              <a:lnSpc>
                <a:spcPct val="80000"/>
              </a:lnSpc>
              <a:spcBef>
                <a:spcPct val="20000"/>
              </a:spcBef>
            </a:pPr>
            <a:r>
              <a:rPr lang="fr-FR" sz="2400" b="1">
                <a:solidFill>
                  <a:srgbClr val="0000CC"/>
                </a:solidFill>
                <a:cs typeface="Arial" charset="0"/>
              </a:rPr>
              <a:t>Pourquoi</a:t>
            </a:r>
            <a:r>
              <a:rPr lang="fr-FR" sz="2400" b="1">
                <a:cs typeface="Arial" charset="0"/>
              </a:rPr>
              <a:t> la population n'est pas close:</a:t>
            </a:r>
          </a:p>
          <a:p>
            <a:pPr marL="609600" indent="-609600">
              <a:lnSpc>
                <a:spcPct val="80000"/>
              </a:lnSpc>
              <a:spcBef>
                <a:spcPct val="20000"/>
              </a:spcBef>
            </a:pPr>
            <a:r>
              <a:rPr lang="fr-FR" sz="2400" b="1">
                <a:solidFill>
                  <a:srgbClr val="0000CC"/>
                </a:solidFill>
                <a:cs typeface="Arial" charset="0"/>
              </a:rPr>
              <a:t>quand y a-t-il des sorties ?</a:t>
            </a:r>
          </a:p>
        </p:txBody>
      </p:sp>
      <p:sp>
        <p:nvSpPr>
          <p:cNvPr id="234505" name="Text Box 9"/>
          <p:cNvSpPr txBox="1">
            <a:spLocks noChangeArrowheads="1"/>
          </p:cNvSpPr>
          <p:nvPr/>
        </p:nvSpPr>
        <p:spPr bwMode="auto">
          <a:xfrm>
            <a:off x="612775" y="5813425"/>
            <a:ext cx="849630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/>
            <a:r>
              <a:rPr lang="fr-FR" sz="2000" b="1">
                <a:solidFill>
                  <a:srgbClr val="0000CC"/>
                </a:solidFill>
              </a:rPr>
              <a:t>sorties significatives pour les 2 avant-dernières sessions de capture</a:t>
            </a:r>
          </a:p>
          <a:p>
            <a:pPr algn="l"/>
            <a:endParaRPr lang="fr-FR" sz="2000" b="1">
              <a:solidFill>
                <a:srgbClr val="0000CC"/>
              </a:solidFill>
              <a:cs typeface="Arial" charset="0"/>
            </a:endParaRPr>
          </a:p>
        </p:txBody>
      </p:sp>
      <p:sp>
        <p:nvSpPr>
          <p:cNvPr id="234506" name="AutoShape 10"/>
          <p:cNvSpPr>
            <a:spLocks noChangeArrowheads="1"/>
          </p:cNvSpPr>
          <p:nvPr/>
        </p:nvSpPr>
        <p:spPr bwMode="auto">
          <a:xfrm>
            <a:off x="107950" y="5734050"/>
            <a:ext cx="431800" cy="504825"/>
          </a:xfrm>
          <a:prstGeom prst="notchedRightArrow">
            <a:avLst>
              <a:gd name="adj1" fmla="val 50000"/>
              <a:gd name="adj2" fmla="val 25000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234507" name="Text Box 11"/>
          <p:cNvSpPr txBox="1">
            <a:spLocks noChangeArrowheads="1"/>
          </p:cNvSpPr>
          <p:nvPr/>
        </p:nvSpPr>
        <p:spPr bwMode="auto">
          <a:xfrm>
            <a:off x="5940425" y="2924175"/>
            <a:ext cx="4103688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/>
            <a:r>
              <a:rPr lang="fr-FR" sz="1400" b="1">
                <a:solidFill>
                  <a:srgbClr val="0000CC"/>
                </a:solidFill>
                <a:cs typeface="Arial" charset="0"/>
              </a:rPr>
              <a:t>"entrées" signif.</a:t>
            </a:r>
            <a:endParaRPr lang="fr-FR" sz="1000" b="1">
              <a:solidFill>
                <a:srgbClr val="0000CC"/>
              </a:solidFill>
              <a:cs typeface="Arial" charset="0"/>
            </a:endParaRPr>
          </a:p>
        </p:txBody>
      </p:sp>
      <p:sp>
        <p:nvSpPr>
          <p:cNvPr id="234508" name="Text Box 12"/>
          <p:cNvSpPr txBox="1">
            <a:spLocks noChangeArrowheads="1"/>
          </p:cNvSpPr>
          <p:nvPr/>
        </p:nvSpPr>
        <p:spPr bwMode="auto">
          <a:xfrm>
            <a:off x="5940425" y="3284538"/>
            <a:ext cx="4103688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/>
            <a:r>
              <a:rPr lang="fr-FR" sz="1400" b="1">
                <a:solidFill>
                  <a:srgbClr val="0000CC"/>
                </a:solidFill>
                <a:cs typeface="Arial" charset="0"/>
              </a:rPr>
              <a:t>"entrées" signif.</a:t>
            </a:r>
            <a:endParaRPr lang="fr-FR" sz="1000" b="1">
              <a:solidFill>
                <a:srgbClr val="0000CC"/>
              </a:solidFill>
              <a:cs typeface="Arial" charset="0"/>
            </a:endParaRPr>
          </a:p>
        </p:txBody>
      </p:sp>
      <p:sp>
        <p:nvSpPr>
          <p:cNvPr id="234509" name="Text Box 13"/>
          <p:cNvSpPr txBox="1">
            <a:spLocks noChangeArrowheads="1"/>
          </p:cNvSpPr>
          <p:nvPr/>
        </p:nvSpPr>
        <p:spPr bwMode="auto">
          <a:xfrm>
            <a:off x="5940425" y="3106738"/>
            <a:ext cx="4103688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/>
            <a:r>
              <a:rPr lang="fr-FR" sz="1400" b="1">
                <a:cs typeface="Arial" charset="0"/>
              </a:rPr>
              <a:t>fermée ?</a:t>
            </a:r>
            <a:endParaRPr lang="fr-FR" sz="1000" b="1">
              <a:cs typeface="Arial" charset="0"/>
            </a:endParaRPr>
          </a:p>
        </p:txBody>
      </p:sp>
      <p:sp>
        <p:nvSpPr>
          <p:cNvPr id="234510" name="Text Box 14"/>
          <p:cNvSpPr txBox="1">
            <a:spLocks noChangeArrowheads="1"/>
          </p:cNvSpPr>
          <p:nvPr/>
        </p:nvSpPr>
        <p:spPr bwMode="auto">
          <a:xfrm>
            <a:off x="5940425" y="3454400"/>
            <a:ext cx="4103688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/>
            <a:r>
              <a:rPr lang="fr-FR" sz="1400" b="1">
                <a:cs typeface="Arial" charset="0"/>
              </a:rPr>
              <a:t>fermée ?</a:t>
            </a:r>
            <a:endParaRPr lang="fr-FR" sz="1000" b="1">
              <a:cs typeface="Arial" charset="0"/>
            </a:endParaRPr>
          </a:p>
        </p:txBody>
      </p:sp>
      <p:sp>
        <p:nvSpPr>
          <p:cNvPr id="234511" name="Text Box 15"/>
          <p:cNvSpPr txBox="1">
            <a:spLocks noChangeArrowheads="1"/>
          </p:cNvSpPr>
          <p:nvPr/>
        </p:nvSpPr>
        <p:spPr bwMode="auto">
          <a:xfrm>
            <a:off x="5940425" y="3632200"/>
            <a:ext cx="4103688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/>
            <a:r>
              <a:rPr lang="fr-FR" sz="1400" b="1">
                <a:cs typeface="Arial" charset="0"/>
              </a:rPr>
              <a:t>fermée</a:t>
            </a:r>
            <a:endParaRPr lang="fr-FR" sz="1000" b="1">
              <a:cs typeface="Arial" charset="0"/>
            </a:endParaRPr>
          </a:p>
        </p:txBody>
      </p:sp>
      <p:sp>
        <p:nvSpPr>
          <p:cNvPr id="234512" name="Text Box 16"/>
          <p:cNvSpPr txBox="1">
            <a:spLocks noChangeArrowheads="1"/>
          </p:cNvSpPr>
          <p:nvPr/>
        </p:nvSpPr>
        <p:spPr bwMode="auto">
          <a:xfrm>
            <a:off x="5940425" y="3806825"/>
            <a:ext cx="4103688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/>
            <a:r>
              <a:rPr lang="fr-FR" sz="1400" b="1">
                <a:cs typeface="Arial" charset="0"/>
              </a:rPr>
              <a:t>fermée</a:t>
            </a:r>
            <a:endParaRPr lang="fr-FR" sz="1000" b="1">
              <a:cs typeface="Arial" charset="0"/>
            </a:endParaRPr>
          </a:p>
        </p:txBody>
      </p:sp>
      <p:sp>
        <p:nvSpPr>
          <p:cNvPr id="234513" name="Text Box 17"/>
          <p:cNvSpPr txBox="1">
            <a:spLocks noChangeArrowheads="1"/>
          </p:cNvSpPr>
          <p:nvPr/>
        </p:nvSpPr>
        <p:spPr bwMode="auto">
          <a:xfrm>
            <a:off x="5940425" y="4003675"/>
            <a:ext cx="4103688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/>
            <a:r>
              <a:rPr lang="fr-FR" sz="1400" b="1">
                <a:cs typeface="Arial" charset="0"/>
              </a:rPr>
              <a:t>fermée</a:t>
            </a:r>
            <a:endParaRPr lang="fr-FR" sz="1000" b="1">
              <a:cs typeface="Arial" charset="0"/>
            </a:endParaRPr>
          </a:p>
        </p:txBody>
      </p:sp>
      <p:sp>
        <p:nvSpPr>
          <p:cNvPr id="234514" name="Text Box 18"/>
          <p:cNvSpPr txBox="1">
            <a:spLocks noChangeArrowheads="1"/>
          </p:cNvSpPr>
          <p:nvPr/>
        </p:nvSpPr>
        <p:spPr bwMode="auto">
          <a:xfrm>
            <a:off x="5940425" y="4178300"/>
            <a:ext cx="4103688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/>
            <a:r>
              <a:rPr lang="fr-FR" sz="1400" b="1">
                <a:cs typeface="Arial" charset="0"/>
              </a:rPr>
              <a:t>fermée</a:t>
            </a:r>
            <a:endParaRPr lang="fr-FR" sz="1000" b="1">
              <a:cs typeface="Arial" charset="0"/>
            </a:endParaRPr>
          </a:p>
        </p:txBody>
      </p:sp>
      <p:sp>
        <p:nvSpPr>
          <p:cNvPr id="234515" name="Text Box 19"/>
          <p:cNvSpPr txBox="1">
            <a:spLocks noChangeArrowheads="1"/>
          </p:cNvSpPr>
          <p:nvPr/>
        </p:nvSpPr>
        <p:spPr bwMode="auto">
          <a:xfrm>
            <a:off x="5940425" y="4352925"/>
            <a:ext cx="4103688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/>
            <a:r>
              <a:rPr lang="fr-FR" sz="1400" b="1">
                <a:cs typeface="Arial" charset="0"/>
              </a:rPr>
              <a:t>fermée</a:t>
            </a:r>
            <a:endParaRPr lang="fr-FR" sz="1000" b="1">
              <a:cs typeface="Arial" charset="0"/>
            </a:endParaRPr>
          </a:p>
        </p:txBody>
      </p:sp>
      <p:sp>
        <p:nvSpPr>
          <p:cNvPr id="234516" name="Text Box 20"/>
          <p:cNvSpPr txBox="1">
            <a:spLocks noChangeArrowheads="1"/>
          </p:cNvSpPr>
          <p:nvPr/>
        </p:nvSpPr>
        <p:spPr bwMode="auto">
          <a:xfrm>
            <a:off x="5940425" y="4527550"/>
            <a:ext cx="4103688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/>
            <a:r>
              <a:rPr lang="fr-FR" sz="1400" b="1">
                <a:cs typeface="Arial" charset="0"/>
              </a:rPr>
              <a:t>fermée</a:t>
            </a:r>
            <a:endParaRPr lang="fr-FR" sz="1000" b="1">
              <a:cs typeface="Arial" charset="0"/>
            </a:endParaRPr>
          </a:p>
        </p:txBody>
      </p:sp>
      <p:pic>
        <p:nvPicPr>
          <p:cNvPr id="234517" name="Picture 2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7950" y="1916113"/>
            <a:ext cx="7559675" cy="341947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</p:pic>
      <p:sp>
        <p:nvSpPr>
          <p:cNvPr id="234518" name="Text Box 22"/>
          <p:cNvSpPr txBox="1">
            <a:spLocks noChangeArrowheads="1"/>
          </p:cNvSpPr>
          <p:nvPr/>
        </p:nvSpPr>
        <p:spPr bwMode="auto">
          <a:xfrm>
            <a:off x="5795963" y="3068638"/>
            <a:ext cx="4103687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/>
            <a:r>
              <a:rPr lang="fr-FR" sz="1400" b="1">
                <a:cs typeface="Arial" charset="0"/>
              </a:rPr>
              <a:t>fermée</a:t>
            </a:r>
            <a:endParaRPr lang="fr-FR" sz="1000" b="1">
              <a:cs typeface="Arial" charset="0"/>
            </a:endParaRPr>
          </a:p>
        </p:txBody>
      </p:sp>
      <p:sp>
        <p:nvSpPr>
          <p:cNvPr id="234519" name="Text Box 23"/>
          <p:cNvSpPr txBox="1">
            <a:spLocks noChangeArrowheads="1"/>
          </p:cNvSpPr>
          <p:nvPr/>
        </p:nvSpPr>
        <p:spPr bwMode="auto">
          <a:xfrm>
            <a:off x="5795963" y="3429000"/>
            <a:ext cx="4103687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/>
            <a:r>
              <a:rPr lang="fr-FR" sz="1400" b="1">
                <a:cs typeface="Arial" charset="0"/>
              </a:rPr>
              <a:t>fermée</a:t>
            </a:r>
            <a:endParaRPr lang="fr-FR" sz="1000" b="1">
              <a:cs typeface="Arial" charset="0"/>
            </a:endParaRPr>
          </a:p>
        </p:txBody>
      </p:sp>
      <p:sp>
        <p:nvSpPr>
          <p:cNvPr id="234520" name="Text Box 24"/>
          <p:cNvSpPr txBox="1">
            <a:spLocks noChangeArrowheads="1"/>
          </p:cNvSpPr>
          <p:nvPr/>
        </p:nvSpPr>
        <p:spPr bwMode="auto">
          <a:xfrm>
            <a:off x="5795963" y="3251200"/>
            <a:ext cx="4103687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/>
            <a:r>
              <a:rPr lang="fr-FR" sz="1400" b="1">
                <a:cs typeface="Arial" charset="0"/>
              </a:rPr>
              <a:t>fermée</a:t>
            </a:r>
            <a:endParaRPr lang="fr-FR" sz="1000" b="1">
              <a:cs typeface="Arial" charset="0"/>
            </a:endParaRPr>
          </a:p>
        </p:txBody>
      </p:sp>
      <p:sp>
        <p:nvSpPr>
          <p:cNvPr id="234521" name="Text Box 25"/>
          <p:cNvSpPr txBox="1">
            <a:spLocks noChangeArrowheads="1"/>
          </p:cNvSpPr>
          <p:nvPr/>
        </p:nvSpPr>
        <p:spPr bwMode="auto">
          <a:xfrm>
            <a:off x="5795963" y="3598863"/>
            <a:ext cx="4103687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/>
            <a:r>
              <a:rPr lang="fr-FR" sz="1400" b="1">
                <a:cs typeface="Arial" charset="0"/>
              </a:rPr>
              <a:t>fermée</a:t>
            </a:r>
            <a:endParaRPr lang="fr-FR" sz="1000" b="1">
              <a:cs typeface="Arial" charset="0"/>
            </a:endParaRPr>
          </a:p>
        </p:txBody>
      </p:sp>
      <p:sp>
        <p:nvSpPr>
          <p:cNvPr id="234522" name="Text Box 26"/>
          <p:cNvSpPr txBox="1">
            <a:spLocks noChangeArrowheads="1"/>
          </p:cNvSpPr>
          <p:nvPr/>
        </p:nvSpPr>
        <p:spPr bwMode="auto">
          <a:xfrm>
            <a:off x="5795963" y="3776663"/>
            <a:ext cx="4103687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/>
            <a:r>
              <a:rPr lang="fr-FR" sz="1400" b="1">
                <a:cs typeface="Arial" charset="0"/>
              </a:rPr>
              <a:t>fermée ?</a:t>
            </a:r>
            <a:endParaRPr lang="fr-FR" sz="1000" b="1">
              <a:cs typeface="Arial" charset="0"/>
            </a:endParaRPr>
          </a:p>
        </p:txBody>
      </p:sp>
      <p:sp>
        <p:nvSpPr>
          <p:cNvPr id="234523" name="Text Box 27"/>
          <p:cNvSpPr txBox="1">
            <a:spLocks noChangeArrowheads="1"/>
          </p:cNvSpPr>
          <p:nvPr/>
        </p:nvSpPr>
        <p:spPr bwMode="auto">
          <a:xfrm>
            <a:off x="5795963" y="3951288"/>
            <a:ext cx="4103687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/>
            <a:r>
              <a:rPr lang="fr-FR" sz="1400" b="1">
                <a:cs typeface="Arial" charset="0"/>
              </a:rPr>
              <a:t>fermée</a:t>
            </a:r>
            <a:endParaRPr lang="fr-FR" sz="1000" b="1">
              <a:cs typeface="Arial" charset="0"/>
            </a:endParaRPr>
          </a:p>
        </p:txBody>
      </p:sp>
      <p:sp>
        <p:nvSpPr>
          <p:cNvPr id="234524" name="Text Box 28"/>
          <p:cNvSpPr txBox="1">
            <a:spLocks noChangeArrowheads="1"/>
          </p:cNvSpPr>
          <p:nvPr/>
        </p:nvSpPr>
        <p:spPr bwMode="auto">
          <a:xfrm>
            <a:off x="5795963" y="4148138"/>
            <a:ext cx="4103687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/>
            <a:r>
              <a:rPr lang="fr-FR" sz="1400" b="1">
                <a:cs typeface="Arial" charset="0"/>
              </a:rPr>
              <a:t>fermée</a:t>
            </a:r>
            <a:endParaRPr lang="fr-FR" sz="1000" b="1">
              <a:cs typeface="Arial" charset="0"/>
            </a:endParaRPr>
          </a:p>
        </p:txBody>
      </p:sp>
      <p:sp>
        <p:nvSpPr>
          <p:cNvPr id="234525" name="Text Box 29"/>
          <p:cNvSpPr txBox="1">
            <a:spLocks noChangeArrowheads="1"/>
          </p:cNvSpPr>
          <p:nvPr/>
        </p:nvSpPr>
        <p:spPr bwMode="auto">
          <a:xfrm>
            <a:off x="5795963" y="4322763"/>
            <a:ext cx="4103687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/>
            <a:r>
              <a:rPr lang="fr-FR" sz="1400" b="1">
                <a:solidFill>
                  <a:srgbClr val="0000CC"/>
                </a:solidFill>
              </a:rPr>
              <a:t>"sorties" signif.</a:t>
            </a:r>
          </a:p>
        </p:txBody>
      </p:sp>
      <p:sp>
        <p:nvSpPr>
          <p:cNvPr id="234526" name="Text Box 30"/>
          <p:cNvSpPr txBox="1">
            <a:spLocks noChangeArrowheads="1"/>
          </p:cNvSpPr>
          <p:nvPr/>
        </p:nvSpPr>
        <p:spPr bwMode="auto">
          <a:xfrm>
            <a:off x="5795963" y="4497388"/>
            <a:ext cx="4103687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/>
            <a:r>
              <a:rPr lang="fr-FR" sz="1400" b="1">
                <a:solidFill>
                  <a:srgbClr val="0000CC"/>
                </a:solidFill>
                <a:cs typeface="Arial" charset="0"/>
              </a:rPr>
              <a:t>"sorties" signif.</a:t>
            </a:r>
            <a:endParaRPr lang="fr-FR" sz="1000" b="1">
              <a:solidFill>
                <a:srgbClr val="0000CC"/>
              </a:solidFill>
              <a:cs typeface="Arial" charset="0"/>
            </a:endParaRPr>
          </a:p>
        </p:txBody>
      </p:sp>
      <p:sp>
        <p:nvSpPr>
          <p:cNvPr id="234527" name="Text Box 31"/>
          <p:cNvSpPr txBox="1">
            <a:spLocks noChangeArrowheads="1"/>
          </p:cNvSpPr>
          <p:nvPr/>
        </p:nvSpPr>
        <p:spPr bwMode="auto">
          <a:xfrm>
            <a:off x="5795963" y="4672013"/>
            <a:ext cx="4103687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/>
            <a:r>
              <a:rPr lang="fr-FR" sz="1400" b="1">
                <a:cs typeface="Arial" charset="0"/>
              </a:rPr>
              <a:t>fermée ?</a:t>
            </a:r>
            <a:endParaRPr lang="fr-FR" sz="1000" b="1">
              <a:cs typeface="Arial" charset="0"/>
            </a:endParaRPr>
          </a:p>
        </p:txBody>
      </p:sp>
      <p:sp>
        <p:nvSpPr>
          <p:cNvPr id="31" name="Rectangle 6"/>
          <p:cNvSpPr txBox="1">
            <a:spLocks noChangeArrowheads="1"/>
          </p:cNvSpPr>
          <p:nvPr/>
        </p:nvSpPr>
        <p:spPr>
          <a:xfrm>
            <a:off x="0" y="-100013"/>
            <a:ext cx="9144000" cy="864717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40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Test d'ajustement de population fermée</a:t>
            </a:r>
            <a:endParaRPr kumimoji="0" lang="fr-FR" sz="4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4505" grpId="0"/>
      <p:bldP spid="23450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46" name="Rectangle 6"/>
          <p:cNvSpPr>
            <a:spLocks noGrp="1" noChangeArrowheads="1"/>
          </p:cNvSpPr>
          <p:nvPr>
            <p:ph type="title"/>
          </p:nvPr>
        </p:nvSpPr>
        <p:spPr>
          <a:xfrm>
            <a:off x="0" y="-100013"/>
            <a:ext cx="9144000" cy="1143001"/>
          </a:xfrm>
          <a:noFill/>
          <a:ln/>
        </p:spPr>
        <p:txBody>
          <a:bodyPr/>
          <a:lstStyle/>
          <a:p>
            <a:r>
              <a:rPr lang="fr-FR" sz="4000" b="1">
                <a:solidFill>
                  <a:schemeClr val="bg1"/>
                </a:solidFill>
              </a:rPr>
              <a:t>4- Test d'ajustement d'un modèle</a:t>
            </a:r>
          </a:p>
        </p:txBody>
      </p:sp>
      <p:sp>
        <p:nvSpPr>
          <p:cNvPr id="215047" name="Rectangle 7"/>
          <p:cNvSpPr>
            <a:spLocks noChangeArrowheads="1"/>
          </p:cNvSpPr>
          <p:nvPr/>
        </p:nvSpPr>
        <p:spPr bwMode="auto">
          <a:xfrm>
            <a:off x="250825" y="1916113"/>
            <a:ext cx="8424863" cy="79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609600" indent="-609600" algn="l">
              <a:lnSpc>
                <a:spcPct val="80000"/>
              </a:lnSpc>
              <a:spcBef>
                <a:spcPct val="20000"/>
              </a:spcBef>
            </a:pPr>
            <a:r>
              <a:rPr lang="fr-FR" sz="2000" b="1" dirty="0">
                <a:cs typeface="Arial" charset="0"/>
              </a:rPr>
              <a:t>Solution: </a:t>
            </a:r>
            <a:r>
              <a:rPr lang="fr-FR" sz="2000" b="1" dirty="0">
                <a:solidFill>
                  <a:srgbClr val="0000CC"/>
                </a:solidFill>
                <a:cs typeface="Arial" charset="0"/>
              </a:rPr>
              <a:t>éliminer</a:t>
            </a:r>
            <a:r>
              <a:rPr lang="fr-FR" sz="2000" b="1" dirty="0">
                <a:cs typeface="Arial" charset="0"/>
              </a:rPr>
              <a:t> les sessions de capture </a:t>
            </a:r>
            <a:r>
              <a:rPr lang="fr-FR" sz="2000" b="1" dirty="0">
                <a:solidFill>
                  <a:srgbClr val="0000CC"/>
                </a:solidFill>
                <a:cs typeface="Arial" charset="0"/>
              </a:rPr>
              <a:t>externes</a:t>
            </a:r>
            <a:r>
              <a:rPr lang="fr-FR" sz="2000" dirty="0">
                <a:cs typeface="Arial" charset="0"/>
              </a:rPr>
              <a:t>, au cours desquelles des entrées ou sorties ont pu avoir lieu </a:t>
            </a:r>
            <a:r>
              <a:rPr lang="fr-FR" dirty="0">
                <a:cs typeface="Arial" charset="0"/>
              </a:rPr>
              <a:t>(p. ex. début et fin d'hiver pour SPOL Mangeoire, début et fin de </a:t>
            </a:r>
            <a:r>
              <a:rPr lang="fr-FR" dirty="0" err="1">
                <a:cs typeface="Arial" charset="0"/>
              </a:rPr>
              <a:t>reprod</a:t>
            </a:r>
            <a:r>
              <a:rPr lang="fr-FR" dirty="0">
                <a:cs typeface="Arial" charset="0"/>
              </a:rPr>
              <a:t> pour </a:t>
            </a:r>
            <a:r>
              <a:rPr lang="fr-FR" dirty="0" smtClean="0">
                <a:cs typeface="Arial" charset="0"/>
              </a:rPr>
              <a:t>STOC) </a:t>
            </a:r>
            <a:r>
              <a:rPr lang="fr-FR" sz="1400" dirty="0">
                <a:solidFill>
                  <a:srgbClr val="CC0000"/>
                </a:solidFill>
                <a:cs typeface="Arial" charset="0"/>
              </a:rPr>
              <a:t>+ éliminer les historiques avec plus que des 0</a:t>
            </a:r>
          </a:p>
        </p:txBody>
      </p:sp>
      <p:sp>
        <p:nvSpPr>
          <p:cNvPr id="215048" name="Rectangle 8"/>
          <p:cNvSpPr>
            <a:spLocks noChangeArrowheads="1"/>
          </p:cNvSpPr>
          <p:nvPr/>
        </p:nvSpPr>
        <p:spPr bwMode="auto">
          <a:xfrm>
            <a:off x="323850" y="1196975"/>
            <a:ext cx="8424863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609600" indent="-609600">
              <a:lnSpc>
                <a:spcPct val="80000"/>
              </a:lnSpc>
              <a:spcBef>
                <a:spcPct val="20000"/>
              </a:spcBef>
            </a:pPr>
            <a:r>
              <a:rPr lang="fr-FR" sz="2400" b="1">
                <a:solidFill>
                  <a:srgbClr val="0000CC"/>
                </a:solidFill>
                <a:cs typeface="Arial" charset="0"/>
              </a:rPr>
              <a:t>Que faire si la population n'est pas close ?</a:t>
            </a:r>
          </a:p>
        </p:txBody>
      </p:sp>
      <p:sp>
        <p:nvSpPr>
          <p:cNvPr id="215049" name="Rectangle 9"/>
          <p:cNvSpPr>
            <a:spLocks noChangeArrowheads="1"/>
          </p:cNvSpPr>
          <p:nvPr/>
        </p:nvSpPr>
        <p:spPr bwMode="auto">
          <a:xfrm>
            <a:off x="2411413" y="3357563"/>
            <a:ext cx="5834062" cy="79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609600" indent="-609600" algn="l">
              <a:lnSpc>
                <a:spcPct val="80000"/>
              </a:lnSpc>
              <a:spcBef>
                <a:spcPct val="20000"/>
              </a:spcBef>
            </a:pPr>
            <a:r>
              <a:rPr lang="fr-FR" sz="2000" b="1">
                <a:solidFill>
                  <a:srgbClr val="0000CC"/>
                </a:solidFill>
                <a:cs typeface="Arial" charset="0"/>
              </a:rPr>
              <a:t>Recommencer le test</a:t>
            </a:r>
            <a:r>
              <a:rPr lang="fr-FR" sz="2000" b="1">
                <a:cs typeface="Arial" charset="0"/>
              </a:rPr>
              <a:t> de </a:t>
            </a:r>
            <a:r>
              <a:rPr lang="fr-FR" sz="2000" b="1" i="1">
                <a:cs typeface="Arial" charset="0"/>
              </a:rPr>
              <a:t>fermeture </a:t>
            </a:r>
            <a:r>
              <a:rPr lang="fr-FR" sz="2000" b="1">
                <a:cs typeface="Arial" charset="0"/>
              </a:rPr>
              <a:t>jusqu'à ce que la population soit statistiquement considérée comme close (P &gt; 0.10)</a:t>
            </a:r>
          </a:p>
        </p:txBody>
      </p:sp>
      <p:sp>
        <p:nvSpPr>
          <p:cNvPr id="215050" name="AutoShape 10"/>
          <p:cNvSpPr>
            <a:spLocks noChangeArrowheads="1"/>
          </p:cNvSpPr>
          <p:nvPr/>
        </p:nvSpPr>
        <p:spPr bwMode="auto">
          <a:xfrm flipV="1">
            <a:off x="1549400" y="2998788"/>
            <a:ext cx="719138" cy="719137"/>
          </a:xfrm>
          <a:custGeom>
            <a:avLst/>
            <a:gdLst>
              <a:gd name="G0" fmla="+- 15126 0 0"/>
              <a:gd name="G1" fmla="+- 2912 0 0"/>
              <a:gd name="G2" fmla="+- 12158 0 2912"/>
              <a:gd name="G3" fmla="+- G2 0 2912"/>
              <a:gd name="G4" fmla="*/ G3 32768 32059"/>
              <a:gd name="G5" fmla="*/ G4 1 2"/>
              <a:gd name="G6" fmla="+- 21600 0 15126"/>
              <a:gd name="G7" fmla="*/ G6 2912 6079"/>
              <a:gd name="G8" fmla="+- G7 15126 0"/>
              <a:gd name="T0" fmla="*/ 15126 w 21600"/>
              <a:gd name="T1" fmla="*/ 0 h 21600"/>
              <a:gd name="T2" fmla="*/ 15126 w 21600"/>
              <a:gd name="T3" fmla="*/ 12158 h 21600"/>
              <a:gd name="T4" fmla="*/ 3237 w 21600"/>
              <a:gd name="T5" fmla="*/ 21600 h 21600"/>
              <a:gd name="T6" fmla="*/ 21600 w 21600"/>
              <a:gd name="T7" fmla="*/ 6079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G1 h 21600"/>
              <a:gd name="T14" fmla="*/ G8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close/>
              </a:path>
            </a:pathLst>
          </a:custGeom>
          <a:solidFill>
            <a:srgbClr val="0000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215051" name="Rectangle 11"/>
          <p:cNvSpPr>
            <a:spLocks noChangeArrowheads="1"/>
          </p:cNvSpPr>
          <p:nvPr/>
        </p:nvSpPr>
        <p:spPr bwMode="auto">
          <a:xfrm>
            <a:off x="323850" y="4294188"/>
            <a:ext cx="5834063" cy="79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609600" indent="-609600" algn="l">
              <a:lnSpc>
                <a:spcPct val="80000"/>
              </a:lnSpc>
              <a:spcBef>
                <a:spcPct val="20000"/>
              </a:spcBef>
            </a:pPr>
            <a:r>
              <a:rPr lang="fr-FR" sz="2000" b="1">
                <a:cs typeface="Arial" charset="0"/>
              </a:rPr>
              <a:t>NB: le </a:t>
            </a:r>
            <a:r>
              <a:rPr lang="fr-FR" sz="2000" b="1">
                <a:solidFill>
                  <a:srgbClr val="0000CC"/>
                </a:solidFill>
                <a:cs typeface="Arial" charset="0"/>
              </a:rPr>
              <a:t>test de closure n'est pas puissant</a:t>
            </a:r>
          </a:p>
          <a:p>
            <a:pPr marL="609600" indent="-609600" algn="l">
              <a:lnSpc>
                <a:spcPct val="80000"/>
              </a:lnSpc>
              <a:spcBef>
                <a:spcPct val="20000"/>
              </a:spcBef>
            </a:pPr>
            <a:r>
              <a:rPr lang="fr-FR" sz="2000" b="1">
                <a:cs typeface="Arial" charset="0"/>
              </a:rPr>
              <a:t>→ risque d'accepter que la population est close alors que c'est faux, et d'avoir des estimations non fiables</a:t>
            </a:r>
          </a:p>
        </p:txBody>
      </p:sp>
      <p:sp>
        <p:nvSpPr>
          <p:cNvPr id="215052" name="Rectangle 12"/>
          <p:cNvSpPr>
            <a:spLocks noChangeArrowheads="1"/>
          </p:cNvSpPr>
          <p:nvPr/>
        </p:nvSpPr>
        <p:spPr bwMode="auto">
          <a:xfrm>
            <a:off x="2409825" y="5876925"/>
            <a:ext cx="5762625" cy="792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609600" indent="-609600" algn="l">
              <a:lnSpc>
                <a:spcPct val="80000"/>
              </a:lnSpc>
              <a:spcBef>
                <a:spcPct val="20000"/>
              </a:spcBef>
            </a:pPr>
            <a:r>
              <a:rPr lang="fr-FR" sz="2000" b="1">
                <a:solidFill>
                  <a:srgbClr val="0000CC"/>
                </a:solidFill>
                <a:cs typeface="Arial" charset="0"/>
              </a:rPr>
              <a:t>Eliminer plutôt plus, que moins</a:t>
            </a:r>
            <a:r>
              <a:rPr lang="fr-FR" sz="2000" b="1">
                <a:cs typeface="Arial" charset="0"/>
              </a:rPr>
              <a:t>, de sessions "externes"</a:t>
            </a:r>
          </a:p>
        </p:txBody>
      </p:sp>
      <p:sp>
        <p:nvSpPr>
          <p:cNvPr id="215053" name="AutoShape 13"/>
          <p:cNvSpPr>
            <a:spLocks noChangeArrowheads="1"/>
          </p:cNvSpPr>
          <p:nvPr/>
        </p:nvSpPr>
        <p:spPr bwMode="auto">
          <a:xfrm flipV="1">
            <a:off x="1547813" y="5518150"/>
            <a:ext cx="719137" cy="719138"/>
          </a:xfrm>
          <a:custGeom>
            <a:avLst/>
            <a:gdLst>
              <a:gd name="G0" fmla="+- 15126 0 0"/>
              <a:gd name="G1" fmla="+- 2912 0 0"/>
              <a:gd name="G2" fmla="+- 12158 0 2912"/>
              <a:gd name="G3" fmla="+- G2 0 2912"/>
              <a:gd name="G4" fmla="*/ G3 32768 32059"/>
              <a:gd name="G5" fmla="*/ G4 1 2"/>
              <a:gd name="G6" fmla="+- 21600 0 15126"/>
              <a:gd name="G7" fmla="*/ G6 2912 6079"/>
              <a:gd name="G8" fmla="+- G7 15126 0"/>
              <a:gd name="T0" fmla="*/ 15126 w 21600"/>
              <a:gd name="T1" fmla="*/ 0 h 21600"/>
              <a:gd name="T2" fmla="*/ 15126 w 21600"/>
              <a:gd name="T3" fmla="*/ 12158 h 21600"/>
              <a:gd name="T4" fmla="*/ 3237 w 21600"/>
              <a:gd name="T5" fmla="*/ 21600 h 21600"/>
              <a:gd name="T6" fmla="*/ 21600 w 21600"/>
              <a:gd name="T7" fmla="*/ 6079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G1 h 21600"/>
              <a:gd name="T14" fmla="*/ G8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close/>
              </a:path>
            </a:pathLst>
          </a:custGeom>
          <a:solidFill>
            <a:srgbClr val="0000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15" name="Rectangle 6"/>
          <p:cNvSpPr txBox="1">
            <a:spLocks noChangeArrowheads="1"/>
          </p:cNvSpPr>
          <p:nvPr/>
        </p:nvSpPr>
        <p:spPr>
          <a:xfrm>
            <a:off x="0" y="-100013"/>
            <a:ext cx="9144000" cy="864717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40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Test d'ajustement de population fermée</a:t>
            </a:r>
            <a:endParaRPr kumimoji="0" lang="fr-FR" sz="4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2450" y="2817055"/>
            <a:ext cx="561975" cy="66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049" grpId="0"/>
      <p:bldP spid="215050" grpId="0" animBg="1"/>
      <p:bldP spid="215051" grpId="0"/>
      <p:bldP spid="215052" grpId="0"/>
      <p:bldP spid="21505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550" name="Rectangle 6"/>
          <p:cNvSpPr>
            <a:spLocks noGrp="1" noChangeArrowheads="1"/>
          </p:cNvSpPr>
          <p:nvPr>
            <p:ph type="title"/>
          </p:nvPr>
        </p:nvSpPr>
        <p:spPr>
          <a:xfrm>
            <a:off x="0" y="-100013"/>
            <a:ext cx="9144000" cy="1143001"/>
          </a:xfrm>
          <a:noFill/>
          <a:ln/>
        </p:spPr>
        <p:txBody>
          <a:bodyPr/>
          <a:lstStyle/>
          <a:p>
            <a:r>
              <a:rPr lang="fr-FR" sz="4000" b="1">
                <a:solidFill>
                  <a:schemeClr val="bg1"/>
                </a:solidFill>
              </a:rPr>
              <a:t>4- Test d'ajustement d'un modèle</a:t>
            </a:r>
          </a:p>
        </p:txBody>
      </p:sp>
      <p:sp>
        <p:nvSpPr>
          <p:cNvPr id="236551" name="Rectangle 7"/>
          <p:cNvSpPr>
            <a:spLocks noChangeArrowheads="1"/>
          </p:cNvSpPr>
          <p:nvPr/>
        </p:nvSpPr>
        <p:spPr bwMode="auto">
          <a:xfrm>
            <a:off x="250825" y="1916113"/>
            <a:ext cx="8569325" cy="79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609600" indent="-609600" algn="l">
              <a:lnSpc>
                <a:spcPct val="80000"/>
              </a:lnSpc>
              <a:spcBef>
                <a:spcPct val="20000"/>
              </a:spcBef>
            </a:pPr>
            <a:r>
              <a:rPr lang="fr-FR" sz="2000" b="1">
                <a:solidFill>
                  <a:srgbClr val="0000CC"/>
                </a:solidFill>
                <a:cs typeface="Arial" charset="0"/>
              </a:rPr>
              <a:t>Eliminer</a:t>
            </a:r>
            <a:r>
              <a:rPr lang="fr-FR" sz="2000" b="1">
                <a:cs typeface="Arial" charset="0"/>
              </a:rPr>
              <a:t> les 3 premières et les 3 dernières sessions de captures </a:t>
            </a:r>
          </a:p>
          <a:p>
            <a:pPr marL="609600" indent="-609600" algn="l">
              <a:lnSpc>
                <a:spcPct val="80000"/>
              </a:lnSpc>
              <a:spcBef>
                <a:spcPct val="20000"/>
              </a:spcBef>
            </a:pPr>
            <a:r>
              <a:rPr lang="fr-FR" sz="2000" b="1">
                <a:cs typeface="Arial" charset="0"/>
              </a:rPr>
              <a:t>(+ éliminer les historiques avec que des 0)</a:t>
            </a:r>
            <a:endParaRPr lang="fr-FR" b="1">
              <a:cs typeface="Arial" charset="0"/>
            </a:endParaRPr>
          </a:p>
        </p:txBody>
      </p:sp>
      <p:sp>
        <p:nvSpPr>
          <p:cNvPr id="236554" name="AutoShape 10"/>
          <p:cNvSpPr>
            <a:spLocks noChangeArrowheads="1"/>
          </p:cNvSpPr>
          <p:nvPr/>
        </p:nvSpPr>
        <p:spPr bwMode="auto">
          <a:xfrm flipV="1">
            <a:off x="2486025" y="2565400"/>
            <a:ext cx="719138" cy="719138"/>
          </a:xfrm>
          <a:custGeom>
            <a:avLst/>
            <a:gdLst>
              <a:gd name="G0" fmla="+- 15126 0 0"/>
              <a:gd name="G1" fmla="+- 2912 0 0"/>
              <a:gd name="G2" fmla="+- 12158 0 2912"/>
              <a:gd name="G3" fmla="+- G2 0 2912"/>
              <a:gd name="G4" fmla="*/ G3 32768 32059"/>
              <a:gd name="G5" fmla="*/ G4 1 2"/>
              <a:gd name="G6" fmla="+- 21600 0 15126"/>
              <a:gd name="G7" fmla="*/ G6 2912 6079"/>
              <a:gd name="G8" fmla="+- G7 15126 0"/>
              <a:gd name="T0" fmla="*/ 15126 w 21600"/>
              <a:gd name="T1" fmla="*/ 0 h 21600"/>
              <a:gd name="T2" fmla="*/ 15126 w 21600"/>
              <a:gd name="T3" fmla="*/ 12158 h 21600"/>
              <a:gd name="T4" fmla="*/ 3237 w 21600"/>
              <a:gd name="T5" fmla="*/ 21600 h 21600"/>
              <a:gd name="T6" fmla="*/ 21600 w 21600"/>
              <a:gd name="T7" fmla="*/ 6079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G1 h 21600"/>
              <a:gd name="T14" fmla="*/ G8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close/>
              </a:path>
            </a:pathLst>
          </a:custGeom>
          <a:solidFill>
            <a:srgbClr val="0000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pic>
        <p:nvPicPr>
          <p:cNvPr id="236558" name="Picture 1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3850" y="4149725"/>
            <a:ext cx="8261350" cy="179228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</p:pic>
      <p:sp>
        <p:nvSpPr>
          <p:cNvPr id="236559" name="Text Box 15"/>
          <p:cNvSpPr txBox="1">
            <a:spLocks noChangeArrowheads="1"/>
          </p:cNvSpPr>
          <p:nvPr/>
        </p:nvSpPr>
        <p:spPr bwMode="auto">
          <a:xfrm>
            <a:off x="2628900" y="6111875"/>
            <a:ext cx="849630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/>
            <a:r>
              <a:rPr lang="fr-FR" sz="2000" b="1">
                <a:solidFill>
                  <a:srgbClr val="0000CC"/>
                </a:solidFill>
              </a:rPr>
              <a:t>population "presque" fermée</a:t>
            </a:r>
          </a:p>
          <a:p>
            <a:pPr algn="l"/>
            <a:endParaRPr lang="fr-FR" sz="2000" b="1">
              <a:solidFill>
                <a:srgbClr val="0000CC"/>
              </a:solidFill>
              <a:cs typeface="Arial" charset="0"/>
            </a:endParaRPr>
          </a:p>
        </p:txBody>
      </p:sp>
      <p:sp>
        <p:nvSpPr>
          <p:cNvPr id="236560" name="AutoShape 16"/>
          <p:cNvSpPr>
            <a:spLocks noChangeArrowheads="1"/>
          </p:cNvSpPr>
          <p:nvPr/>
        </p:nvSpPr>
        <p:spPr bwMode="auto">
          <a:xfrm>
            <a:off x="2124075" y="6103938"/>
            <a:ext cx="431800" cy="504825"/>
          </a:xfrm>
          <a:prstGeom prst="notchedRightArrow">
            <a:avLst>
              <a:gd name="adj1" fmla="val 50000"/>
              <a:gd name="adj2" fmla="val 25000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236561" name="Rectangle 17"/>
          <p:cNvSpPr>
            <a:spLocks noChangeArrowheads="1"/>
          </p:cNvSpPr>
          <p:nvPr/>
        </p:nvSpPr>
        <p:spPr bwMode="auto">
          <a:xfrm>
            <a:off x="323850" y="1196975"/>
            <a:ext cx="8424863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609600" indent="-609600">
              <a:lnSpc>
                <a:spcPct val="80000"/>
              </a:lnSpc>
              <a:spcBef>
                <a:spcPct val="20000"/>
              </a:spcBef>
            </a:pPr>
            <a:r>
              <a:rPr lang="fr-FR" sz="2400" b="1">
                <a:solidFill>
                  <a:srgbClr val="0000CC"/>
                </a:solidFill>
                <a:cs typeface="Arial" charset="0"/>
              </a:rPr>
              <a:t>Que faire si la population n'est pas close ?</a:t>
            </a:r>
          </a:p>
        </p:txBody>
      </p:sp>
      <p:sp>
        <p:nvSpPr>
          <p:cNvPr id="236562" name="Rectangle 18"/>
          <p:cNvSpPr>
            <a:spLocks noChangeArrowheads="1"/>
          </p:cNvSpPr>
          <p:nvPr/>
        </p:nvSpPr>
        <p:spPr bwMode="auto">
          <a:xfrm>
            <a:off x="323850" y="1628775"/>
            <a:ext cx="8424863" cy="792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609600" indent="-609600">
              <a:lnSpc>
                <a:spcPct val="80000"/>
              </a:lnSpc>
              <a:spcBef>
                <a:spcPct val="20000"/>
              </a:spcBef>
            </a:pPr>
            <a:r>
              <a:rPr lang="fr-FR">
                <a:cs typeface="Arial" charset="0"/>
              </a:rPr>
              <a:t>Ex: Jeu de données d'exemple pour CLOSETEST (</a:t>
            </a:r>
            <a:r>
              <a:rPr lang="fr-FR" sz="1600"/>
              <a:t>capsid.inp</a:t>
            </a:r>
            <a:r>
              <a:rPr lang="fr-FR">
                <a:cs typeface="Arial" charset="0"/>
              </a:rPr>
              <a:t>)</a:t>
            </a:r>
          </a:p>
          <a:p>
            <a:pPr marL="609600" indent="-609600">
              <a:lnSpc>
                <a:spcPct val="80000"/>
              </a:lnSpc>
              <a:spcBef>
                <a:spcPct val="20000"/>
              </a:spcBef>
            </a:pPr>
            <a:endParaRPr lang="fr-FR">
              <a:cs typeface="Arial" charset="0"/>
            </a:endParaRPr>
          </a:p>
        </p:txBody>
      </p:sp>
      <p:pic>
        <p:nvPicPr>
          <p:cNvPr id="236565" name="Picture 2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278188" y="2708275"/>
            <a:ext cx="1655762" cy="1223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36566" name="AutoShape 22"/>
          <p:cNvSpPr>
            <a:spLocks noChangeArrowheads="1"/>
          </p:cNvSpPr>
          <p:nvPr/>
        </p:nvSpPr>
        <p:spPr bwMode="auto">
          <a:xfrm rot="5400000">
            <a:off x="5221288" y="3214688"/>
            <a:ext cx="719137" cy="719137"/>
          </a:xfrm>
          <a:custGeom>
            <a:avLst/>
            <a:gdLst>
              <a:gd name="G0" fmla="+- 15126 0 0"/>
              <a:gd name="G1" fmla="+- 2912 0 0"/>
              <a:gd name="G2" fmla="+- 12158 0 2912"/>
              <a:gd name="G3" fmla="+- G2 0 2912"/>
              <a:gd name="G4" fmla="*/ G3 32768 32059"/>
              <a:gd name="G5" fmla="*/ G4 1 2"/>
              <a:gd name="G6" fmla="+- 21600 0 15126"/>
              <a:gd name="G7" fmla="*/ G6 2912 6079"/>
              <a:gd name="G8" fmla="+- G7 15126 0"/>
              <a:gd name="T0" fmla="*/ 15126 w 21600"/>
              <a:gd name="T1" fmla="*/ 0 h 21600"/>
              <a:gd name="T2" fmla="*/ 15126 w 21600"/>
              <a:gd name="T3" fmla="*/ 12158 h 21600"/>
              <a:gd name="T4" fmla="*/ 3237 w 21600"/>
              <a:gd name="T5" fmla="*/ 21600 h 21600"/>
              <a:gd name="T6" fmla="*/ 21600 w 21600"/>
              <a:gd name="T7" fmla="*/ 6079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G1 h 21600"/>
              <a:gd name="T14" fmla="*/ G8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close/>
              </a:path>
            </a:pathLst>
          </a:custGeom>
          <a:solidFill>
            <a:srgbClr val="0000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236567" name="Rectangle 23"/>
          <p:cNvSpPr>
            <a:spLocks noChangeArrowheads="1"/>
          </p:cNvSpPr>
          <p:nvPr/>
        </p:nvSpPr>
        <p:spPr bwMode="auto">
          <a:xfrm>
            <a:off x="3059113" y="4652963"/>
            <a:ext cx="936625" cy="360362"/>
          </a:xfrm>
          <a:prstGeom prst="rect">
            <a:avLst/>
          </a:prstGeom>
          <a:noFill/>
          <a:ln w="28575" algn="ctr">
            <a:solidFill>
              <a:srgbClr val="FF0000"/>
            </a:solidFill>
            <a:miter lim="800000"/>
            <a:headEnd/>
            <a:tailEnd type="none" w="lg" len="lg"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236568" name="Rectangle 24"/>
          <p:cNvSpPr>
            <a:spLocks noChangeArrowheads="1"/>
          </p:cNvSpPr>
          <p:nvPr/>
        </p:nvSpPr>
        <p:spPr bwMode="auto">
          <a:xfrm>
            <a:off x="3059113" y="5445125"/>
            <a:ext cx="936625" cy="288925"/>
          </a:xfrm>
          <a:prstGeom prst="rect">
            <a:avLst/>
          </a:prstGeom>
          <a:noFill/>
          <a:ln w="28575" algn="ctr">
            <a:solidFill>
              <a:srgbClr val="FF0000"/>
            </a:solidFill>
            <a:miter lim="800000"/>
            <a:headEnd/>
            <a:tailEnd type="none" w="lg" len="lg"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19" name="Rectangle 6"/>
          <p:cNvSpPr txBox="1">
            <a:spLocks noChangeArrowheads="1"/>
          </p:cNvSpPr>
          <p:nvPr/>
        </p:nvSpPr>
        <p:spPr>
          <a:xfrm>
            <a:off x="0" y="-100013"/>
            <a:ext cx="9144000" cy="864717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40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Test d'ajustement de population fermée</a:t>
            </a:r>
            <a:endParaRPr kumimoji="0" lang="fr-FR" sz="4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6296" y="1703945"/>
            <a:ext cx="561975" cy="66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6554" grpId="0" animBg="1"/>
      <p:bldP spid="236559" grpId="0"/>
      <p:bldP spid="236560" grpId="0" animBg="1"/>
      <p:bldP spid="236566" grpId="0" animBg="1"/>
      <p:bldP spid="236567" grpId="0" animBg="1"/>
      <p:bldP spid="23656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605" name="Picture 1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0825" y="2205038"/>
            <a:ext cx="6102350" cy="390842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</p:pic>
      <p:sp>
        <p:nvSpPr>
          <p:cNvPr id="238603" name="Text Box 11"/>
          <p:cNvSpPr txBox="1">
            <a:spLocks noChangeArrowheads="1"/>
          </p:cNvSpPr>
          <p:nvPr/>
        </p:nvSpPr>
        <p:spPr bwMode="auto">
          <a:xfrm>
            <a:off x="828675" y="6316663"/>
            <a:ext cx="849630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/>
            <a:r>
              <a:rPr lang="fr-FR" sz="2000" b="1">
                <a:solidFill>
                  <a:srgbClr val="0000CC"/>
                </a:solidFill>
              </a:rPr>
              <a:t>encore des "sorties" aux sessions 4 et 5… mais on fera avec !</a:t>
            </a:r>
          </a:p>
          <a:p>
            <a:pPr algn="l"/>
            <a:endParaRPr lang="fr-FR" sz="2000" b="1">
              <a:solidFill>
                <a:srgbClr val="0000CC"/>
              </a:solidFill>
              <a:cs typeface="Arial" charset="0"/>
            </a:endParaRPr>
          </a:p>
        </p:txBody>
      </p:sp>
      <p:sp>
        <p:nvSpPr>
          <p:cNvPr id="238604" name="AutoShape 12"/>
          <p:cNvSpPr>
            <a:spLocks noChangeArrowheads="1"/>
          </p:cNvSpPr>
          <p:nvPr/>
        </p:nvSpPr>
        <p:spPr bwMode="auto">
          <a:xfrm>
            <a:off x="323850" y="6237288"/>
            <a:ext cx="431800" cy="504825"/>
          </a:xfrm>
          <a:prstGeom prst="notchedRightArrow">
            <a:avLst>
              <a:gd name="adj1" fmla="val 50000"/>
              <a:gd name="adj2" fmla="val 25000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238606" name="Rectangle 14"/>
          <p:cNvSpPr>
            <a:spLocks noChangeArrowheads="1"/>
          </p:cNvSpPr>
          <p:nvPr/>
        </p:nvSpPr>
        <p:spPr bwMode="auto">
          <a:xfrm>
            <a:off x="323850" y="1196975"/>
            <a:ext cx="8424863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609600" indent="-609600">
              <a:lnSpc>
                <a:spcPct val="80000"/>
              </a:lnSpc>
              <a:spcBef>
                <a:spcPct val="20000"/>
              </a:spcBef>
            </a:pPr>
            <a:r>
              <a:rPr lang="fr-FR" sz="2400" b="1">
                <a:solidFill>
                  <a:srgbClr val="0000CC"/>
                </a:solidFill>
                <a:cs typeface="Arial" charset="0"/>
              </a:rPr>
              <a:t>Que faire si la population n'est pas close ?</a:t>
            </a:r>
          </a:p>
        </p:txBody>
      </p:sp>
      <p:sp>
        <p:nvSpPr>
          <p:cNvPr id="238607" name="Rectangle 15"/>
          <p:cNvSpPr>
            <a:spLocks noChangeArrowheads="1"/>
          </p:cNvSpPr>
          <p:nvPr/>
        </p:nvSpPr>
        <p:spPr bwMode="auto">
          <a:xfrm>
            <a:off x="323850" y="1628775"/>
            <a:ext cx="8424863" cy="792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609600" indent="-609600">
              <a:lnSpc>
                <a:spcPct val="80000"/>
              </a:lnSpc>
              <a:spcBef>
                <a:spcPct val="20000"/>
              </a:spcBef>
            </a:pPr>
            <a:r>
              <a:rPr lang="fr-FR">
                <a:cs typeface="Arial" charset="0"/>
              </a:rPr>
              <a:t>Ex: Jeu de données d'exemple pour CLOSETEST (</a:t>
            </a:r>
            <a:r>
              <a:rPr lang="fr-FR" sz="1600"/>
              <a:t>capsid.inp</a:t>
            </a:r>
            <a:r>
              <a:rPr lang="fr-FR">
                <a:cs typeface="Arial" charset="0"/>
              </a:rPr>
              <a:t>)</a:t>
            </a:r>
          </a:p>
          <a:p>
            <a:pPr marL="609600" indent="-609600">
              <a:lnSpc>
                <a:spcPct val="80000"/>
              </a:lnSpc>
              <a:spcBef>
                <a:spcPct val="20000"/>
              </a:spcBef>
            </a:pPr>
            <a:endParaRPr lang="fr-FR">
              <a:cs typeface="Arial" charset="0"/>
            </a:endParaRPr>
          </a:p>
        </p:txBody>
      </p:sp>
      <p:sp>
        <p:nvSpPr>
          <p:cNvPr id="13" name="Rectangle 6"/>
          <p:cNvSpPr>
            <a:spLocks noGrp="1" noChangeArrowheads="1"/>
          </p:cNvSpPr>
          <p:nvPr>
            <p:ph type="title"/>
          </p:nvPr>
        </p:nvSpPr>
        <p:spPr>
          <a:xfrm>
            <a:off x="0" y="-100013"/>
            <a:ext cx="9144000" cy="864717"/>
          </a:xfrm>
          <a:noFill/>
          <a:ln/>
        </p:spPr>
        <p:txBody>
          <a:bodyPr/>
          <a:lstStyle/>
          <a:p>
            <a:r>
              <a:rPr lang="fr-FR" sz="4000" b="1" dirty="0" smtClean="0"/>
              <a:t>Test d'ajustement de population fermée</a:t>
            </a:r>
            <a:endParaRPr lang="fr-FR" sz="40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19" name="Rectangle 7"/>
          <p:cNvSpPr>
            <a:spLocks noChangeArrowheads="1"/>
          </p:cNvSpPr>
          <p:nvPr/>
        </p:nvSpPr>
        <p:spPr bwMode="auto">
          <a:xfrm>
            <a:off x="34925" y="1196975"/>
            <a:ext cx="5976938" cy="3024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609600" indent="-609600" algn="l">
              <a:lnSpc>
                <a:spcPct val="80000"/>
              </a:lnSpc>
              <a:spcBef>
                <a:spcPct val="20000"/>
              </a:spcBef>
            </a:pPr>
            <a:r>
              <a:rPr lang="fr-FR" sz="2400" b="1">
                <a:cs typeface="Arial" charset="0"/>
              </a:rPr>
              <a:t>(1) définir l'analyse à faire:</a:t>
            </a:r>
          </a:p>
          <a:p>
            <a:pPr marL="609600" indent="-609600" algn="l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</a:pPr>
            <a:r>
              <a:rPr lang="fr-FR" sz="2400" b="1">
                <a:cs typeface="Arial" charset="0"/>
              </a:rPr>
              <a:t>Ouvrir MARK → </a:t>
            </a:r>
            <a:r>
              <a:rPr lang="fr-FR" sz="2400" b="1" i="1">
                <a:cs typeface="Arial" charset="0"/>
              </a:rPr>
              <a:t>File</a:t>
            </a:r>
            <a:r>
              <a:rPr lang="fr-FR" sz="2400" b="1">
                <a:cs typeface="Arial" charset="0"/>
              </a:rPr>
              <a:t> → </a:t>
            </a:r>
            <a:r>
              <a:rPr lang="fr-FR" sz="2400" b="1" i="1">
                <a:cs typeface="Arial" charset="0"/>
              </a:rPr>
              <a:t>New</a:t>
            </a:r>
          </a:p>
          <a:p>
            <a:pPr marL="609600" indent="-609600" algn="l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Tx/>
              <a:buAutoNum type="arabicParenBoth" startAt="2"/>
            </a:pPr>
            <a:endParaRPr lang="fr-FR" sz="2400" b="1">
              <a:cs typeface="Arial" charset="0"/>
            </a:endParaRPr>
          </a:p>
        </p:txBody>
      </p:sp>
      <p:pic>
        <p:nvPicPr>
          <p:cNvPr id="192520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7950" y="2482850"/>
            <a:ext cx="5724525" cy="30353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sp>
        <p:nvSpPr>
          <p:cNvPr id="192521" name="Rectangle 9"/>
          <p:cNvSpPr>
            <a:spLocks noChangeArrowheads="1"/>
          </p:cNvSpPr>
          <p:nvPr/>
        </p:nvSpPr>
        <p:spPr bwMode="auto">
          <a:xfrm>
            <a:off x="107950" y="2482850"/>
            <a:ext cx="1619250" cy="576263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pic>
        <p:nvPicPr>
          <p:cNvPr id="192522" name="Picture 10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449513" y="2709863"/>
            <a:ext cx="6638925" cy="31813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sp>
        <p:nvSpPr>
          <p:cNvPr id="192523" name="Rectangle 11"/>
          <p:cNvSpPr>
            <a:spLocks noChangeArrowheads="1"/>
          </p:cNvSpPr>
          <p:nvPr/>
        </p:nvSpPr>
        <p:spPr bwMode="auto">
          <a:xfrm>
            <a:off x="2678113" y="4184650"/>
            <a:ext cx="1211262" cy="2540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192524" name="Rectangle 12"/>
          <p:cNvSpPr>
            <a:spLocks noChangeArrowheads="1"/>
          </p:cNvSpPr>
          <p:nvPr/>
        </p:nvSpPr>
        <p:spPr bwMode="auto">
          <a:xfrm>
            <a:off x="4752975" y="3141663"/>
            <a:ext cx="1008063" cy="288925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192525" name="Oval 13"/>
          <p:cNvSpPr>
            <a:spLocks noChangeArrowheads="1"/>
          </p:cNvSpPr>
          <p:nvPr/>
        </p:nvSpPr>
        <p:spPr bwMode="auto">
          <a:xfrm>
            <a:off x="2484438" y="4003675"/>
            <a:ext cx="287337" cy="288925"/>
          </a:xfrm>
          <a:prstGeom prst="ellipse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r>
              <a:rPr lang="fr-FR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5" name="Rectangle 6"/>
          <p:cNvSpPr>
            <a:spLocks noGrp="1" noChangeArrowheads="1"/>
          </p:cNvSpPr>
          <p:nvPr>
            <p:ph type="title"/>
          </p:nvPr>
        </p:nvSpPr>
        <p:spPr>
          <a:xfrm>
            <a:off x="0" y="-100013"/>
            <a:ext cx="9144000" cy="864717"/>
          </a:xfrm>
          <a:noFill/>
          <a:ln/>
        </p:spPr>
        <p:txBody>
          <a:bodyPr/>
          <a:lstStyle/>
          <a:p>
            <a:r>
              <a:rPr lang="fr-FR" sz="4000" b="1" dirty="0" smtClean="0"/>
              <a:t>Estimation de taille de population</a:t>
            </a:r>
            <a:endParaRPr lang="fr-FR" sz="4000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2523" grpId="0" animBg="1"/>
      <p:bldP spid="192524" grpId="0" animBg="1"/>
      <p:bldP spid="19252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6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925" y="1412875"/>
            <a:ext cx="7705725" cy="5459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94568" name="Rectangle 8"/>
          <p:cNvSpPr>
            <a:spLocks noChangeArrowheads="1"/>
          </p:cNvSpPr>
          <p:nvPr/>
        </p:nvSpPr>
        <p:spPr bwMode="auto">
          <a:xfrm>
            <a:off x="-36513" y="981075"/>
            <a:ext cx="7056438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609600" indent="-609600" algn="l">
              <a:lnSpc>
                <a:spcPct val="80000"/>
              </a:lnSpc>
              <a:spcBef>
                <a:spcPct val="20000"/>
              </a:spcBef>
            </a:pPr>
            <a:r>
              <a:rPr lang="fr-FR" sz="2400" b="1">
                <a:cs typeface="Arial" charset="0"/>
              </a:rPr>
              <a:t>(2) Association d'un jeu de données à l'analyse</a:t>
            </a:r>
          </a:p>
        </p:txBody>
      </p:sp>
      <p:sp>
        <p:nvSpPr>
          <p:cNvPr id="194569" name="Text Box 9"/>
          <p:cNvSpPr txBox="1">
            <a:spLocks noChangeArrowheads="1"/>
          </p:cNvSpPr>
          <p:nvPr/>
        </p:nvSpPr>
        <p:spPr bwMode="auto">
          <a:xfrm>
            <a:off x="6588125" y="1916113"/>
            <a:ext cx="2447925" cy="825500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/>
            <a:r>
              <a:rPr lang="fr-FR" sz="1600" b="1"/>
              <a:t>(2) sélection du fichier de données AVEC les effectifs </a:t>
            </a:r>
            <a:r>
              <a:rPr lang="fr-FR" sz="1600"/>
              <a:t>(au format .inp)</a:t>
            </a:r>
            <a:endParaRPr lang="fr-FR" sz="1400">
              <a:cs typeface="Arial" charset="0"/>
            </a:endParaRPr>
          </a:p>
        </p:txBody>
      </p:sp>
      <p:sp>
        <p:nvSpPr>
          <p:cNvPr id="194570" name="Rectangle 10"/>
          <p:cNvSpPr>
            <a:spLocks noChangeArrowheads="1"/>
          </p:cNvSpPr>
          <p:nvPr/>
        </p:nvSpPr>
        <p:spPr bwMode="auto">
          <a:xfrm>
            <a:off x="4572000" y="2852738"/>
            <a:ext cx="1368425" cy="287337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194571" name="Rectangle 11"/>
          <p:cNvSpPr>
            <a:spLocks noChangeArrowheads="1"/>
          </p:cNvSpPr>
          <p:nvPr/>
        </p:nvSpPr>
        <p:spPr bwMode="auto">
          <a:xfrm>
            <a:off x="4067175" y="4724400"/>
            <a:ext cx="576263" cy="288925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194572" name="Text Box 12"/>
          <p:cNvSpPr txBox="1">
            <a:spLocks noChangeArrowheads="1"/>
          </p:cNvSpPr>
          <p:nvPr/>
        </p:nvSpPr>
        <p:spPr bwMode="auto">
          <a:xfrm>
            <a:off x="2916238" y="3716338"/>
            <a:ext cx="2160587" cy="763587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/>
            <a:r>
              <a:rPr lang="fr-FR" sz="1600" b="1"/>
              <a:t>(3) Nb d'occasions de capture </a:t>
            </a:r>
            <a:r>
              <a:rPr lang="fr-FR" sz="1200" b="1"/>
              <a:t>(sessions de capture)</a:t>
            </a:r>
            <a:endParaRPr lang="fr-FR" sz="1000" b="1">
              <a:cs typeface="Arial" charset="0"/>
            </a:endParaRPr>
          </a:p>
        </p:txBody>
      </p:sp>
      <p:sp>
        <p:nvSpPr>
          <p:cNvPr id="194573" name="Text Box 13"/>
          <p:cNvSpPr txBox="1">
            <a:spLocks noChangeArrowheads="1"/>
          </p:cNvSpPr>
          <p:nvPr/>
        </p:nvSpPr>
        <p:spPr bwMode="auto">
          <a:xfrm>
            <a:off x="6948488" y="4792663"/>
            <a:ext cx="2195512" cy="581025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/>
            <a:r>
              <a:rPr lang="fr-FR" sz="1600" b="1"/>
              <a:t>(4) Nb de groupes (+ noms)</a:t>
            </a:r>
            <a:endParaRPr lang="fr-FR" sz="1400" b="1">
              <a:cs typeface="Arial" charset="0"/>
            </a:endParaRPr>
          </a:p>
        </p:txBody>
      </p:sp>
      <p:sp>
        <p:nvSpPr>
          <p:cNvPr id="194574" name="Rectangle 14"/>
          <p:cNvSpPr>
            <a:spLocks noChangeArrowheads="1"/>
          </p:cNvSpPr>
          <p:nvPr/>
        </p:nvSpPr>
        <p:spPr bwMode="auto">
          <a:xfrm>
            <a:off x="4067175" y="5013325"/>
            <a:ext cx="571500" cy="287338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194575" name="Oval 15"/>
          <p:cNvSpPr>
            <a:spLocks noChangeArrowheads="1"/>
          </p:cNvSpPr>
          <p:nvPr/>
        </p:nvSpPr>
        <p:spPr bwMode="auto">
          <a:xfrm>
            <a:off x="3852863" y="4508500"/>
            <a:ext cx="287337" cy="288925"/>
          </a:xfrm>
          <a:prstGeom prst="ellipse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r>
              <a:rPr lang="fr-FR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94576" name="Oval 16"/>
          <p:cNvSpPr>
            <a:spLocks noChangeArrowheads="1"/>
          </p:cNvSpPr>
          <p:nvPr/>
        </p:nvSpPr>
        <p:spPr bwMode="auto">
          <a:xfrm>
            <a:off x="4429125" y="2767013"/>
            <a:ext cx="287338" cy="288925"/>
          </a:xfrm>
          <a:prstGeom prst="ellipse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r>
              <a:rPr lang="fr-FR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94577" name="Oval 17"/>
          <p:cNvSpPr>
            <a:spLocks noChangeArrowheads="1"/>
          </p:cNvSpPr>
          <p:nvPr/>
        </p:nvSpPr>
        <p:spPr bwMode="auto">
          <a:xfrm>
            <a:off x="3851275" y="4868863"/>
            <a:ext cx="287338" cy="288925"/>
          </a:xfrm>
          <a:prstGeom prst="ellipse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r>
              <a:rPr lang="fr-FR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94578" name="Rectangle 18"/>
          <p:cNvSpPr>
            <a:spLocks noChangeArrowheads="1"/>
          </p:cNvSpPr>
          <p:nvPr/>
        </p:nvSpPr>
        <p:spPr bwMode="auto">
          <a:xfrm>
            <a:off x="4648200" y="5013325"/>
            <a:ext cx="1363663" cy="287338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194579" name="Rectangle 19"/>
          <p:cNvSpPr>
            <a:spLocks noChangeArrowheads="1"/>
          </p:cNvSpPr>
          <p:nvPr/>
        </p:nvSpPr>
        <p:spPr bwMode="auto">
          <a:xfrm>
            <a:off x="7019925" y="6597650"/>
            <a:ext cx="720725" cy="287338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194581" name="Oval 21"/>
          <p:cNvSpPr>
            <a:spLocks noChangeArrowheads="1"/>
          </p:cNvSpPr>
          <p:nvPr/>
        </p:nvSpPr>
        <p:spPr bwMode="auto">
          <a:xfrm>
            <a:off x="6804025" y="6453188"/>
            <a:ext cx="287338" cy="288925"/>
          </a:xfrm>
          <a:prstGeom prst="ellipse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r>
              <a:rPr lang="fr-FR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22" name="Rectangle 6"/>
          <p:cNvSpPr>
            <a:spLocks noGrp="1" noChangeArrowheads="1"/>
          </p:cNvSpPr>
          <p:nvPr>
            <p:ph type="title"/>
          </p:nvPr>
        </p:nvSpPr>
        <p:spPr>
          <a:xfrm>
            <a:off x="0" y="-100013"/>
            <a:ext cx="9144000" cy="864717"/>
          </a:xfrm>
          <a:noFill/>
          <a:ln/>
        </p:spPr>
        <p:txBody>
          <a:bodyPr/>
          <a:lstStyle/>
          <a:p>
            <a:r>
              <a:rPr lang="fr-FR" sz="4000" b="1" dirty="0" smtClean="0"/>
              <a:t>Estimation de taille de population</a:t>
            </a:r>
            <a:endParaRPr lang="fr-FR" sz="4000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569" grpId="0" animBg="1"/>
      <p:bldP spid="194570" grpId="0" animBg="1"/>
      <p:bldP spid="194571" grpId="0" animBg="1"/>
      <p:bldP spid="194572" grpId="0" animBg="1"/>
      <p:bldP spid="194573" grpId="0" animBg="1"/>
      <p:bldP spid="194574" grpId="0" animBg="1"/>
      <p:bldP spid="194575" grpId="0" animBg="1"/>
      <p:bldP spid="194576" grpId="0" animBg="1"/>
      <p:bldP spid="194577" grpId="0" animBg="1"/>
      <p:bldP spid="194578" grpId="0" animBg="1"/>
      <p:bldP spid="194579" grpId="0" animBg="1"/>
      <p:bldP spid="194581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61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57150" y="1644650"/>
            <a:ext cx="9251950" cy="4376738"/>
          </a:xfrm>
          <a:prstGeom prst="rect">
            <a:avLst/>
          </a:prstGeom>
          <a:noFill/>
        </p:spPr>
      </p:pic>
      <p:sp>
        <p:nvSpPr>
          <p:cNvPr id="196616" name="Rectangle 8"/>
          <p:cNvSpPr>
            <a:spLocks noChangeArrowheads="1"/>
          </p:cNvSpPr>
          <p:nvPr/>
        </p:nvSpPr>
        <p:spPr bwMode="auto">
          <a:xfrm>
            <a:off x="-36513" y="981075"/>
            <a:ext cx="7056438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609600" indent="-609600" algn="l">
              <a:lnSpc>
                <a:spcPct val="80000"/>
              </a:lnSpc>
              <a:spcBef>
                <a:spcPct val="20000"/>
              </a:spcBef>
            </a:pPr>
            <a:r>
              <a:rPr lang="fr-FR" sz="2400" b="1">
                <a:cs typeface="Arial" charset="0"/>
              </a:rPr>
              <a:t>(2) Association d'un jeu de données à l'analyse</a:t>
            </a:r>
          </a:p>
        </p:txBody>
      </p:sp>
      <p:sp>
        <p:nvSpPr>
          <p:cNvPr id="196617" name="Rectangle 9"/>
          <p:cNvSpPr>
            <a:spLocks noChangeArrowheads="1"/>
          </p:cNvSpPr>
          <p:nvPr/>
        </p:nvSpPr>
        <p:spPr bwMode="auto">
          <a:xfrm>
            <a:off x="179388" y="3068638"/>
            <a:ext cx="1079500" cy="287337"/>
          </a:xfrm>
          <a:prstGeom prst="rect">
            <a:avLst/>
          </a:prstGeom>
          <a:solidFill>
            <a:srgbClr val="FFFF00">
              <a:alpha val="39999"/>
            </a:srgbClr>
          </a:solidFill>
          <a:ln w="2857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196618" name="Rectangle 10"/>
          <p:cNvSpPr>
            <a:spLocks noChangeArrowheads="1"/>
          </p:cNvSpPr>
          <p:nvPr/>
        </p:nvSpPr>
        <p:spPr bwMode="auto">
          <a:xfrm>
            <a:off x="3421063" y="2276475"/>
            <a:ext cx="2519362" cy="287338"/>
          </a:xfrm>
          <a:prstGeom prst="rect">
            <a:avLst/>
          </a:prstGeom>
          <a:solidFill>
            <a:srgbClr val="FFFF00">
              <a:alpha val="39999"/>
            </a:srgbClr>
          </a:solidFill>
          <a:ln w="2857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196619" name="Rectangle 11"/>
          <p:cNvSpPr>
            <a:spLocks noChangeArrowheads="1"/>
          </p:cNvSpPr>
          <p:nvPr/>
        </p:nvSpPr>
        <p:spPr bwMode="auto">
          <a:xfrm>
            <a:off x="4860925" y="4941888"/>
            <a:ext cx="503238" cy="287337"/>
          </a:xfrm>
          <a:prstGeom prst="rect">
            <a:avLst/>
          </a:prstGeom>
          <a:solidFill>
            <a:srgbClr val="FFFF00">
              <a:alpha val="39999"/>
            </a:srgbClr>
          </a:solidFill>
          <a:ln w="2857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196620" name="Rectangle 12"/>
          <p:cNvSpPr>
            <a:spLocks noChangeArrowheads="1"/>
          </p:cNvSpPr>
          <p:nvPr/>
        </p:nvSpPr>
        <p:spPr bwMode="auto">
          <a:xfrm>
            <a:off x="4860925" y="5302250"/>
            <a:ext cx="503238" cy="287338"/>
          </a:xfrm>
          <a:prstGeom prst="rect">
            <a:avLst/>
          </a:prstGeom>
          <a:solidFill>
            <a:srgbClr val="FFFF00">
              <a:alpha val="39999"/>
            </a:srgbClr>
          </a:solidFill>
          <a:ln w="2857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196622" name="Rectangle 14"/>
          <p:cNvSpPr>
            <a:spLocks noGrp="1" noChangeArrowheads="1"/>
          </p:cNvSpPr>
          <p:nvPr>
            <p:ph type="title"/>
          </p:nvPr>
        </p:nvSpPr>
        <p:spPr>
          <a:xfrm>
            <a:off x="0" y="-100013"/>
            <a:ext cx="9144000" cy="1143001"/>
          </a:xfrm>
          <a:noFill/>
          <a:ln/>
        </p:spPr>
        <p:txBody>
          <a:bodyPr/>
          <a:lstStyle/>
          <a:p>
            <a:r>
              <a:rPr lang="fr-FR" b="1">
                <a:solidFill>
                  <a:schemeClr val="bg1"/>
                </a:solidFill>
              </a:rPr>
              <a:t>5 – Lancer l'analyse de N</a:t>
            </a:r>
          </a:p>
        </p:txBody>
      </p:sp>
      <p:sp>
        <p:nvSpPr>
          <p:cNvPr id="13" name="Rectangle 6"/>
          <p:cNvSpPr txBox="1">
            <a:spLocks noChangeArrowheads="1"/>
          </p:cNvSpPr>
          <p:nvPr/>
        </p:nvSpPr>
        <p:spPr>
          <a:xfrm>
            <a:off x="0" y="-100013"/>
            <a:ext cx="9144000" cy="864717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40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Estimation de taille de population</a:t>
            </a:r>
            <a:endParaRPr kumimoji="0" lang="fr-FR" sz="4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8" name="Text Box 6"/>
          <p:cNvSpPr txBox="1">
            <a:spLocks noChangeArrowheads="1"/>
          </p:cNvSpPr>
          <p:nvPr/>
        </p:nvSpPr>
        <p:spPr bwMode="auto">
          <a:xfrm>
            <a:off x="539552" y="1700213"/>
            <a:ext cx="8158361" cy="3416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fr-FR" sz="2400" dirty="0"/>
              <a:t>Le </a:t>
            </a:r>
            <a:r>
              <a:rPr lang="fr-FR" sz="2400" b="1" dirty="0"/>
              <a:t>choix des marques est crucial </a:t>
            </a:r>
            <a:r>
              <a:rPr lang="fr-FR" sz="2400" dirty="0"/>
              <a:t>car elles peuvent influencer la biologie de l’espèce et biaiser les résultats.</a:t>
            </a:r>
          </a:p>
          <a:p>
            <a:endParaRPr lang="fr-FR" sz="2400" dirty="0"/>
          </a:p>
          <a:p>
            <a:r>
              <a:rPr lang="fr-FR" sz="2400" dirty="0"/>
              <a:t>Dans le cas des « ré-observations » les marques vont conditionner le taux de « recaptures » dont dépend la précision des résultats d’analyses. </a:t>
            </a:r>
            <a:endParaRPr lang="fr-FR" sz="2400" dirty="0" smtClean="0"/>
          </a:p>
          <a:p>
            <a:r>
              <a:rPr lang="fr-FR" sz="2400" dirty="0" smtClean="0">
                <a:sym typeface="Wingdings" pitchFamily="2" charset="2"/>
              </a:rPr>
              <a:t> </a:t>
            </a:r>
            <a:r>
              <a:rPr lang="fr-FR" sz="2400" b="1" dirty="0" smtClean="0">
                <a:sym typeface="Wingdings" pitchFamily="2" charset="2"/>
              </a:rPr>
              <a:t>les marques ne doivent pas être perdues ou ne  doivent  pas  se  dégrader  et  devenir  illisibles</a:t>
            </a:r>
            <a:endParaRPr lang="fr-FR" sz="2400" b="1" dirty="0"/>
          </a:p>
          <a:p>
            <a:endParaRPr lang="fr-FR" sz="2400" dirty="0"/>
          </a:p>
        </p:txBody>
      </p:sp>
      <p:sp>
        <p:nvSpPr>
          <p:cNvPr id="141319" name="Text Box 7"/>
          <p:cNvSpPr txBox="1">
            <a:spLocks noChangeArrowheads="1"/>
          </p:cNvSpPr>
          <p:nvPr/>
        </p:nvSpPr>
        <p:spPr bwMode="auto">
          <a:xfrm>
            <a:off x="2752742" y="571480"/>
            <a:ext cx="4248150" cy="549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fr-FR" sz="3000" b="1"/>
              <a:t>Choix des marques - 1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0" y="0"/>
            <a:ext cx="2233304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800" b="1" dirty="0" smtClean="0"/>
              <a:t>Les CMR</a:t>
            </a:r>
            <a:endParaRPr lang="fr-FR" sz="38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64" name="Rectangle 8"/>
          <p:cNvSpPr>
            <a:spLocks noChangeArrowheads="1"/>
          </p:cNvSpPr>
          <p:nvPr/>
        </p:nvSpPr>
        <p:spPr bwMode="auto">
          <a:xfrm>
            <a:off x="-36513" y="981075"/>
            <a:ext cx="7056438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609600" indent="-609600" algn="l">
              <a:lnSpc>
                <a:spcPct val="80000"/>
              </a:lnSpc>
              <a:spcBef>
                <a:spcPct val="20000"/>
              </a:spcBef>
            </a:pPr>
            <a:r>
              <a:rPr lang="fr-FR" sz="2400" b="1">
                <a:cs typeface="Arial" charset="0"/>
              </a:rPr>
              <a:t>(2) Association d'un jeu de données à l'analyse</a:t>
            </a:r>
          </a:p>
        </p:txBody>
      </p:sp>
      <p:pic>
        <p:nvPicPr>
          <p:cNvPr id="198676" name="Picture 2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4213" y="1557338"/>
            <a:ext cx="7272337" cy="436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98677" name="Rectangle 21"/>
          <p:cNvSpPr>
            <a:spLocks noChangeArrowheads="1"/>
          </p:cNvSpPr>
          <p:nvPr/>
        </p:nvSpPr>
        <p:spPr bwMode="auto">
          <a:xfrm>
            <a:off x="3708400" y="3213100"/>
            <a:ext cx="935038" cy="287338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198678" name="Rectangle 22"/>
          <p:cNvSpPr>
            <a:spLocks noChangeArrowheads="1"/>
          </p:cNvSpPr>
          <p:nvPr/>
        </p:nvSpPr>
        <p:spPr bwMode="auto">
          <a:xfrm>
            <a:off x="6659563" y="5483225"/>
            <a:ext cx="935037" cy="287338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198679" name="Oval 23"/>
          <p:cNvSpPr>
            <a:spLocks noChangeArrowheads="1"/>
          </p:cNvSpPr>
          <p:nvPr/>
        </p:nvSpPr>
        <p:spPr bwMode="auto">
          <a:xfrm>
            <a:off x="6445250" y="5300663"/>
            <a:ext cx="287338" cy="288925"/>
          </a:xfrm>
          <a:prstGeom prst="ellipse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r>
              <a:rPr lang="fr-FR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198682" name="Rectangle 26"/>
          <p:cNvSpPr>
            <a:spLocks noGrp="1" noChangeArrowheads="1"/>
          </p:cNvSpPr>
          <p:nvPr>
            <p:ph type="title"/>
          </p:nvPr>
        </p:nvSpPr>
        <p:spPr>
          <a:xfrm>
            <a:off x="0" y="-100013"/>
            <a:ext cx="9144000" cy="1143001"/>
          </a:xfrm>
          <a:noFill/>
          <a:ln/>
        </p:spPr>
        <p:txBody>
          <a:bodyPr/>
          <a:lstStyle/>
          <a:p>
            <a:r>
              <a:rPr lang="fr-FR" b="1">
                <a:solidFill>
                  <a:schemeClr val="bg1"/>
                </a:solidFill>
              </a:rPr>
              <a:t>5 – Lancer l'analyse de N</a:t>
            </a:r>
          </a:p>
        </p:txBody>
      </p:sp>
      <p:sp>
        <p:nvSpPr>
          <p:cNvPr id="12" name="Rectangle 6"/>
          <p:cNvSpPr txBox="1">
            <a:spLocks noChangeArrowheads="1"/>
          </p:cNvSpPr>
          <p:nvPr/>
        </p:nvSpPr>
        <p:spPr>
          <a:xfrm>
            <a:off x="0" y="-100013"/>
            <a:ext cx="9144000" cy="864717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40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Estimation de taille de population</a:t>
            </a:r>
            <a:endParaRPr kumimoji="0" lang="fr-FR" sz="4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11" name="Rectangle 7"/>
          <p:cNvSpPr>
            <a:spLocks noChangeArrowheads="1"/>
          </p:cNvSpPr>
          <p:nvPr/>
        </p:nvSpPr>
        <p:spPr bwMode="auto">
          <a:xfrm>
            <a:off x="-36513" y="981075"/>
            <a:ext cx="7056438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609600" indent="-609600" algn="l">
              <a:lnSpc>
                <a:spcPct val="80000"/>
              </a:lnSpc>
              <a:spcBef>
                <a:spcPct val="20000"/>
              </a:spcBef>
            </a:pPr>
            <a:r>
              <a:rPr lang="fr-FR" sz="2400" b="1">
                <a:cs typeface="Arial" charset="0"/>
              </a:rPr>
              <a:t>(2) Association d'un jeu de données à l'analyse</a:t>
            </a:r>
          </a:p>
        </p:txBody>
      </p:sp>
      <p:sp>
        <p:nvSpPr>
          <p:cNvPr id="200716" name="Text Box 12"/>
          <p:cNvSpPr txBox="1">
            <a:spLocks noChangeArrowheads="1"/>
          </p:cNvSpPr>
          <p:nvPr/>
        </p:nvSpPr>
        <p:spPr bwMode="auto">
          <a:xfrm>
            <a:off x="250825" y="1557338"/>
            <a:ext cx="3241675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fr-FR" b="1"/>
              <a:t>Fermer la </a:t>
            </a:r>
            <a:r>
              <a:rPr lang="fr-FR" b="1" i="1"/>
              <a:t>PIM </a:t>
            </a:r>
            <a:r>
              <a:rPr lang="fr-FR" b="1"/>
              <a:t>qui apparaît</a:t>
            </a:r>
          </a:p>
        </p:txBody>
      </p:sp>
      <p:sp>
        <p:nvSpPr>
          <p:cNvPr id="200717" name="Text Box 13"/>
          <p:cNvSpPr txBox="1">
            <a:spLocks noChangeArrowheads="1"/>
          </p:cNvSpPr>
          <p:nvPr/>
        </p:nvSpPr>
        <p:spPr bwMode="auto">
          <a:xfrm>
            <a:off x="250825" y="1838325"/>
            <a:ext cx="3241675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fr-FR" b="1"/>
              <a:t>Cliquer sur </a:t>
            </a:r>
            <a:r>
              <a:rPr lang="fr-FR" b="1" i="1"/>
              <a:t>Browse</a:t>
            </a:r>
          </a:p>
        </p:txBody>
      </p:sp>
      <p:pic>
        <p:nvPicPr>
          <p:cNvPr id="200720" name="Picture 1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8313" y="2492375"/>
            <a:ext cx="7343775" cy="2144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00721" name="Rectangle 17"/>
          <p:cNvSpPr>
            <a:spLocks noChangeArrowheads="1"/>
          </p:cNvSpPr>
          <p:nvPr/>
        </p:nvSpPr>
        <p:spPr bwMode="auto">
          <a:xfrm>
            <a:off x="4357688" y="2925763"/>
            <a:ext cx="935037" cy="287337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200724" name="Rectangle 20"/>
          <p:cNvSpPr>
            <a:spLocks noGrp="1" noChangeArrowheads="1"/>
          </p:cNvSpPr>
          <p:nvPr>
            <p:ph type="title"/>
          </p:nvPr>
        </p:nvSpPr>
        <p:spPr>
          <a:xfrm>
            <a:off x="0" y="-100013"/>
            <a:ext cx="9144000" cy="1143001"/>
          </a:xfrm>
          <a:noFill/>
          <a:ln/>
        </p:spPr>
        <p:txBody>
          <a:bodyPr/>
          <a:lstStyle/>
          <a:p>
            <a:r>
              <a:rPr lang="fr-FR" b="1">
                <a:solidFill>
                  <a:schemeClr val="bg1"/>
                </a:solidFill>
              </a:rPr>
              <a:t>5 – Lancer l'analyse de N</a:t>
            </a:r>
          </a:p>
        </p:txBody>
      </p:sp>
      <p:sp>
        <p:nvSpPr>
          <p:cNvPr id="12" name="Rectangle 6"/>
          <p:cNvSpPr txBox="1">
            <a:spLocks noChangeArrowheads="1"/>
          </p:cNvSpPr>
          <p:nvPr/>
        </p:nvSpPr>
        <p:spPr>
          <a:xfrm>
            <a:off x="0" y="-100013"/>
            <a:ext cx="9144000" cy="864717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40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Estimation de taille de population</a:t>
            </a:r>
            <a:endParaRPr kumimoji="0" lang="fr-FR" sz="4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02" name="Rectangle 6"/>
          <p:cNvSpPr>
            <a:spLocks noGrp="1" noChangeArrowheads="1"/>
          </p:cNvSpPr>
          <p:nvPr>
            <p:ph type="title"/>
          </p:nvPr>
        </p:nvSpPr>
        <p:spPr>
          <a:xfrm>
            <a:off x="0" y="-100013"/>
            <a:ext cx="9144000" cy="1143001"/>
          </a:xfrm>
          <a:noFill/>
          <a:ln/>
        </p:spPr>
        <p:txBody>
          <a:bodyPr>
            <a:normAutofit fontScale="90000"/>
          </a:bodyPr>
          <a:lstStyle/>
          <a:p>
            <a:r>
              <a:rPr lang="fr-FR" sz="3600" b="1">
                <a:solidFill>
                  <a:schemeClr val="bg1"/>
                </a:solidFill>
              </a:rPr>
              <a:t>5- Sélection de modèles </a:t>
            </a:r>
            <a:br>
              <a:rPr lang="fr-FR" sz="3600" b="1">
                <a:solidFill>
                  <a:schemeClr val="bg1"/>
                </a:solidFill>
              </a:rPr>
            </a:br>
            <a:r>
              <a:rPr lang="fr-FR" sz="3600" b="1">
                <a:solidFill>
                  <a:schemeClr val="bg1"/>
                </a:solidFill>
              </a:rPr>
              <a:t>et tests d'hypothèses</a:t>
            </a:r>
          </a:p>
        </p:txBody>
      </p:sp>
      <p:sp>
        <p:nvSpPr>
          <p:cNvPr id="106503" name="Rectangle 7"/>
          <p:cNvSpPr>
            <a:spLocks noChangeArrowheads="1"/>
          </p:cNvSpPr>
          <p:nvPr/>
        </p:nvSpPr>
        <p:spPr bwMode="auto">
          <a:xfrm>
            <a:off x="107950" y="1412875"/>
            <a:ext cx="8820150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609600" indent="-609600">
              <a:lnSpc>
                <a:spcPct val="80000"/>
              </a:lnSpc>
              <a:spcBef>
                <a:spcPct val="20000"/>
              </a:spcBef>
            </a:pPr>
            <a:r>
              <a:rPr lang="fr-FR" sz="2800" b="1">
                <a:solidFill>
                  <a:srgbClr val="0000CC"/>
                </a:solidFill>
                <a:cs typeface="Arial" charset="0"/>
              </a:rPr>
              <a:t>Le principe:  comparer</a:t>
            </a:r>
          </a:p>
          <a:p>
            <a:pPr marL="609600" indent="-609600">
              <a:lnSpc>
                <a:spcPct val="80000"/>
              </a:lnSpc>
              <a:spcBef>
                <a:spcPct val="20000"/>
              </a:spcBef>
            </a:pPr>
            <a:r>
              <a:rPr lang="fr-FR" sz="3600" b="1">
                <a:solidFill>
                  <a:srgbClr val="0000CC"/>
                </a:solidFill>
                <a:cs typeface="Arial" charset="0"/>
              </a:rPr>
              <a:t>≠ modèles ↔ ≠ hypothèses biologiques</a:t>
            </a:r>
          </a:p>
        </p:txBody>
      </p:sp>
      <p:pic>
        <p:nvPicPr>
          <p:cNvPr id="106512" name="Picture 1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8313" y="2838450"/>
            <a:ext cx="8207375" cy="3470275"/>
          </a:xfrm>
          <a:prstGeom prst="rect">
            <a:avLst/>
          </a:prstGeom>
          <a:noFill/>
        </p:spPr>
      </p:pic>
      <p:sp>
        <p:nvSpPr>
          <p:cNvPr id="106513" name="Rectangle 17"/>
          <p:cNvSpPr>
            <a:spLocks noChangeArrowheads="1"/>
          </p:cNvSpPr>
          <p:nvPr/>
        </p:nvSpPr>
        <p:spPr bwMode="auto">
          <a:xfrm>
            <a:off x="5867400" y="3198813"/>
            <a:ext cx="649288" cy="287337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106514" name="Rectangle 18"/>
          <p:cNvSpPr>
            <a:spLocks noChangeArrowheads="1"/>
          </p:cNvSpPr>
          <p:nvPr/>
        </p:nvSpPr>
        <p:spPr bwMode="auto">
          <a:xfrm>
            <a:off x="6011863" y="5430838"/>
            <a:ext cx="2016125" cy="287337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106515" name="Rectangle 19"/>
          <p:cNvSpPr>
            <a:spLocks noChangeArrowheads="1"/>
          </p:cNvSpPr>
          <p:nvPr/>
        </p:nvSpPr>
        <p:spPr bwMode="auto">
          <a:xfrm>
            <a:off x="-36513" y="981075"/>
            <a:ext cx="7056438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609600" indent="-609600" algn="l">
              <a:lnSpc>
                <a:spcPct val="80000"/>
              </a:lnSpc>
              <a:spcBef>
                <a:spcPct val="20000"/>
              </a:spcBef>
            </a:pPr>
            <a:r>
              <a:rPr lang="fr-FR" sz="2400" b="1">
                <a:cs typeface="Arial" charset="0"/>
              </a:rPr>
              <a:t>(3) Choix du meilleur modèle</a:t>
            </a:r>
          </a:p>
        </p:txBody>
      </p:sp>
      <p:sp>
        <p:nvSpPr>
          <p:cNvPr id="12" name="Rectangle 6"/>
          <p:cNvSpPr txBox="1">
            <a:spLocks noChangeArrowheads="1"/>
          </p:cNvSpPr>
          <p:nvPr/>
        </p:nvSpPr>
        <p:spPr>
          <a:xfrm>
            <a:off x="0" y="-100013"/>
            <a:ext cx="9144000" cy="864717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40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Estimation de taille de population</a:t>
            </a:r>
            <a:endParaRPr kumimoji="0" lang="fr-FR" sz="4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16" name="Picture 1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0688" y="1556792"/>
            <a:ext cx="3462338" cy="4968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04829" name="Text Box 29"/>
          <p:cNvSpPr txBox="1">
            <a:spLocks noChangeArrowheads="1"/>
          </p:cNvSpPr>
          <p:nvPr/>
        </p:nvSpPr>
        <p:spPr bwMode="auto">
          <a:xfrm>
            <a:off x="3163763" y="6290717"/>
            <a:ext cx="4375150" cy="36671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>
              <a:spcBef>
                <a:spcPct val="50000"/>
              </a:spcBef>
            </a:pPr>
            <a:r>
              <a:rPr lang="fr-FR" b="1">
                <a:solidFill>
                  <a:srgbClr val="0000CC"/>
                </a:solidFill>
              </a:rPr>
              <a:t>M(temps &amp; </a:t>
            </a:r>
            <a:r>
              <a:rPr lang="fr-FR" b="1" i="1">
                <a:solidFill>
                  <a:srgbClr val="0000CC"/>
                </a:solidFill>
              </a:rPr>
              <a:t>behaviour</a:t>
            </a:r>
            <a:r>
              <a:rPr lang="fr-FR" b="1">
                <a:solidFill>
                  <a:srgbClr val="0000CC"/>
                </a:solidFill>
              </a:rPr>
              <a:t> &amp; hétérogénéité)</a:t>
            </a:r>
            <a:endParaRPr lang="fr-FR" sz="1400" b="1"/>
          </a:p>
        </p:txBody>
      </p:sp>
      <p:sp>
        <p:nvSpPr>
          <p:cNvPr id="204806" name="Rectangle 6"/>
          <p:cNvSpPr>
            <a:spLocks noGrp="1" noChangeArrowheads="1"/>
          </p:cNvSpPr>
          <p:nvPr>
            <p:ph type="title"/>
          </p:nvPr>
        </p:nvSpPr>
        <p:spPr>
          <a:xfrm>
            <a:off x="0" y="-100013"/>
            <a:ext cx="9144000" cy="1143001"/>
          </a:xfrm>
          <a:noFill/>
          <a:ln/>
        </p:spPr>
        <p:txBody>
          <a:bodyPr>
            <a:normAutofit fontScale="90000"/>
          </a:bodyPr>
          <a:lstStyle/>
          <a:p>
            <a:r>
              <a:rPr lang="fr-FR" sz="3600" b="1">
                <a:solidFill>
                  <a:schemeClr val="bg1"/>
                </a:solidFill>
              </a:rPr>
              <a:t>5- Sélection de modèles </a:t>
            </a:r>
            <a:br>
              <a:rPr lang="fr-FR" sz="3600" b="1">
                <a:solidFill>
                  <a:schemeClr val="bg1"/>
                </a:solidFill>
              </a:rPr>
            </a:br>
            <a:r>
              <a:rPr lang="fr-FR" sz="3600" b="1">
                <a:solidFill>
                  <a:schemeClr val="bg1"/>
                </a:solidFill>
              </a:rPr>
              <a:t>et tests d'hypothèses</a:t>
            </a:r>
          </a:p>
        </p:txBody>
      </p:sp>
      <p:sp>
        <p:nvSpPr>
          <p:cNvPr id="204810" name="Text Box 10"/>
          <p:cNvSpPr txBox="1">
            <a:spLocks noChangeArrowheads="1"/>
          </p:cNvSpPr>
          <p:nvPr/>
        </p:nvSpPr>
        <p:spPr bwMode="auto">
          <a:xfrm>
            <a:off x="3151063" y="2780755"/>
            <a:ext cx="1479550" cy="36671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>
              <a:spcBef>
                <a:spcPct val="50000"/>
              </a:spcBef>
            </a:pPr>
            <a:r>
              <a:rPr lang="fr-FR" b="1">
                <a:solidFill>
                  <a:srgbClr val="0000CC"/>
                </a:solidFill>
              </a:rPr>
              <a:t>M(constant)</a:t>
            </a:r>
            <a:endParaRPr lang="fr-FR" sz="1400" b="1"/>
          </a:p>
        </p:txBody>
      </p:sp>
      <p:sp>
        <p:nvSpPr>
          <p:cNvPr id="204817" name="Text Box 17"/>
          <p:cNvSpPr txBox="1">
            <a:spLocks noChangeArrowheads="1"/>
          </p:cNvSpPr>
          <p:nvPr/>
        </p:nvSpPr>
        <p:spPr bwMode="auto">
          <a:xfrm>
            <a:off x="3871788" y="1556792"/>
            <a:ext cx="4482509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>
              <a:spcBef>
                <a:spcPct val="50000"/>
              </a:spcBef>
            </a:pPr>
            <a:r>
              <a:rPr lang="fr-FR" i="1" dirty="0"/>
              <a:t>p</a:t>
            </a:r>
            <a:r>
              <a:rPr lang="fr-FR" dirty="0"/>
              <a:t> = </a:t>
            </a:r>
            <a:r>
              <a:rPr lang="fr-FR" dirty="0" err="1"/>
              <a:t>prob</a:t>
            </a:r>
            <a:r>
              <a:rPr lang="fr-FR" dirty="0"/>
              <a:t>. de capture, </a:t>
            </a:r>
            <a:r>
              <a:rPr lang="fr-FR" i="1" dirty="0">
                <a:solidFill>
                  <a:srgbClr val="FF0000"/>
                </a:solidFill>
              </a:rPr>
              <a:t>c</a:t>
            </a:r>
            <a:r>
              <a:rPr lang="fr-FR" sz="2000" dirty="0">
                <a:solidFill>
                  <a:srgbClr val="FF0000"/>
                </a:solidFill>
              </a:rPr>
              <a:t> = </a:t>
            </a:r>
            <a:r>
              <a:rPr lang="fr-FR" sz="2000" dirty="0" err="1">
                <a:solidFill>
                  <a:srgbClr val="FF0000"/>
                </a:solidFill>
              </a:rPr>
              <a:t>prob</a:t>
            </a:r>
            <a:r>
              <a:rPr lang="fr-FR" sz="2000" dirty="0">
                <a:solidFill>
                  <a:srgbClr val="FF0000"/>
                </a:solidFill>
              </a:rPr>
              <a:t>. de recapture</a:t>
            </a:r>
          </a:p>
        </p:txBody>
      </p:sp>
      <p:sp>
        <p:nvSpPr>
          <p:cNvPr id="204818" name="Text Box 18"/>
          <p:cNvSpPr txBox="1">
            <a:spLocks noChangeArrowheads="1"/>
          </p:cNvSpPr>
          <p:nvPr/>
        </p:nvSpPr>
        <p:spPr bwMode="auto">
          <a:xfrm>
            <a:off x="3151063" y="3150642"/>
            <a:ext cx="3302000" cy="36671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>
              <a:spcBef>
                <a:spcPct val="50000"/>
              </a:spcBef>
            </a:pPr>
            <a:r>
              <a:rPr lang="fr-FR" b="1">
                <a:solidFill>
                  <a:srgbClr val="0000CC"/>
                </a:solidFill>
              </a:rPr>
              <a:t>M(temps) </a:t>
            </a:r>
            <a:r>
              <a:rPr lang="fr-FR" sz="1400" b="1"/>
              <a:t>varie au cours du temps</a:t>
            </a:r>
          </a:p>
        </p:txBody>
      </p:sp>
      <p:sp>
        <p:nvSpPr>
          <p:cNvPr id="204819" name="Text Box 19"/>
          <p:cNvSpPr txBox="1">
            <a:spLocks noChangeArrowheads="1"/>
          </p:cNvSpPr>
          <p:nvPr/>
        </p:nvSpPr>
        <p:spPr bwMode="auto">
          <a:xfrm>
            <a:off x="3151063" y="3526880"/>
            <a:ext cx="5400675" cy="579437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/>
            <a:r>
              <a:rPr lang="fr-FR" b="1" dirty="0">
                <a:solidFill>
                  <a:srgbClr val="0000CC"/>
                </a:solidFill>
              </a:rPr>
              <a:t>M(</a:t>
            </a:r>
            <a:r>
              <a:rPr lang="fr-FR" b="1" i="1" dirty="0" err="1">
                <a:solidFill>
                  <a:srgbClr val="0000CC"/>
                </a:solidFill>
              </a:rPr>
              <a:t>behaviour</a:t>
            </a:r>
            <a:r>
              <a:rPr lang="fr-FR" b="1" dirty="0">
                <a:solidFill>
                  <a:srgbClr val="0000CC"/>
                </a:solidFill>
              </a:rPr>
              <a:t>)</a:t>
            </a:r>
            <a:r>
              <a:rPr lang="fr-FR" sz="1400" b="1" dirty="0"/>
              <a:t>, </a:t>
            </a:r>
            <a:r>
              <a:rPr lang="fr-FR" sz="1400" b="1" dirty="0">
                <a:solidFill>
                  <a:srgbClr val="FF0000"/>
                </a:solidFill>
              </a:rPr>
              <a:t>c </a:t>
            </a:r>
            <a:r>
              <a:rPr lang="fr-FR" sz="1400" b="1" dirty="0">
                <a:cs typeface="Arial" charset="0"/>
              </a:rPr>
              <a:t>≠ p, soit </a:t>
            </a:r>
            <a:r>
              <a:rPr lang="fr-FR" sz="1400" b="1" dirty="0"/>
              <a:t>réponse à la capture,</a:t>
            </a:r>
          </a:p>
          <a:p>
            <a:pPr algn="l"/>
            <a:r>
              <a:rPr lang="fr-FR" sz="1400" b="1" dirty="0"/>
              <a:t> 			expérience du bagueur…</a:t>
            </a:r>
          </a:p>
        </p:txBody>
      </p:sp>
      <p:sp>
        <p:nvSpPr>
          <p:cNvPr id="204820" name="Text Box 20"/>
          <p:cNvSpPr txBox="1">
            <a:spLocks noChangeArrowheads="1"/>
          </p:cNvSpPr>
          <p:nvPr/>
        </p:nvSpPr>
        <p:spPr bwMode="auto">
          <a:xfrm>
            <a:off x="3871788" y="1910805"/>
            <a:ext cx="50927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>
              <a:spcBef>
                <a:spcPct val="50000"/>
              </a:spcBef>
            </a:pPr>
            <a:r>
              <a:rPr lang="fr-FR"/>
              <a:t>M(…) = Modèle définit que </a:t>
            </a:r>
            <a:r>
              <a:rPr lang="fr-FR" i="1"/>
              <a:t>p</a:t>
            </a:r>
            <a:r>
              <a:rPr lang="fr-FR"/>
              <a:t> et </a:t>
            </a:r>
            <a:r>
              <a:rPr lang="fr-FR" i="1"/>
              <a:t>c</a:t>
            </a:r>
            <a:r>
              <a:rPr lang="fr-FR"/>
              <a:t> varient selon…</a:t>
            </a:r>
            <a:endParaRPr lang="fr-FR" sz="2000"/>
          </a:p>
        </p:txBody>
      </p:sp>
      <p:sp>
        <p:nvSpPr>
          <p:cNvPr id="204821" name="Text Box 21"/>
          <p:cNvSpPr txBox="1">
            <a:spLocks noChangeArrowheads="1"/>
          </p:cNvSpPr>
          <p:nvPr/>
        </p:nvSpPr>
        <p:spPr bwMode="auto">
          <a:xfrm>
            <a:off x="3151063" y="4099967"/>
            <a:ext cx="4386201" cy="36933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>
              <a:spcBef>
                <a:spcPct val="50000"/>
              </a:spcBef>
            </a:pPr>
            <a:r>
              <a:rPr lang="fr-FR" b="1" dirty="0">
                <a:solidFill>
                  <a:srgbClr val="0000CC"/>
                </a:solidFill>
              </a:rPr>
              <a:t>M(hétérogénéité)</a:t>
            </a:r>
            <a:r>
              <a:rPr lang="fr-FR" sz="1400" b="1" dirty="0"/>
              <a:t>, </a:t>
            </a:r>
            <a:r>
              <a:rPr lang="fr-FR" sz="1400" b="1" dirty="0">
                <a:solidFill>
                  <a:srgbClr val="FF0000"/>
                </a:solidFill>
              </a:rPr>
              <a:t>tous les </a:t>
            </a:r>
            <a:r>
              <a:rPr lang="fr-FR" sz="1400" b="1" dirty="0" err="1">
                <a:solidFill>
                  <a:srgbClr val="FF0000"/>
                </a:solidFill>
              </a:rPr>
              <a:t>ind</a:t>
            </a:r>
            <a:r>
              <a:rPr lang="fr-FR" sz="1400" b="1" dirty="0">
                <a:solidFill>
                  <a:srgbClr val="FF0000"/>
                </a:solidFill>
              </a:rPr>
              <a:t>. n'ont pas le même c</a:t>
            </a:r>
          </a:p>
        </p:txBody>
      </p:sp>
      <p:sp>
        <p:nvSpPr>
          <p:cNvPr id="204822" name="AutoShape 22"/>
          <p:cNvSpPr>
            <a:spLocks/>
          </p:cNvSpPr>
          <p:nvPr/>
        </p:nvSpPr>
        <p:spPr bwMode="auto">
          <a:xfrm>
            <a:off x="2790701" y="4004717"/>
            <a:ext cx="73025" cy="576263"/>
          </a:xfrm>
          <a:prstGeom prst="rightBrace">
            <a:avLst>
              <a:gd name="adj1" fmla="val 65761"/>
              <a:gd name="adj2" fmla="val 50000"/>
            </a:avLst>
          </a:prstGeom>
          <a:noFill/>
          <a:ln w="22225">
            <a:solidFill>
              <a:srgbClr val="0000FF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204823" name="Text Box 23"/>
          <p:cNvSpPr txBox="1">
            <a:spLocks noChangeArrowheads="1"/>
          </p:cNvSpPr>
          <p:nvPr/>
        </p:nvSpPr>
        <p:spPr bwMode="auto">
          <a:xfrm>
            <a:off x="3173288" y="4807992"/>
            <a:ext cx="3409950" cy="36671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>
              <a:spcBef>
                <a:spcPct val="50000"/>
              </a:spcBef>
            </a:pPr>
            <a:r>
              <a:rPr lang="fr-FR" b="1">
                <a:solidFill>
                  <a:srgbClr val="0000CC"/>
                </a:solidFill>
              </a:rPr>
              <a:t>M(</a:t>
            </a:r>
            <a:r>
              <a:rPr lang="fr-FR" b="1" i="1">
                <a:solidFill>
                  <a:srgbClr val="0000CC"/>
                </a:solidFill>
              </a:rPr>
              <a:t>behaviour </a:t>
            </a:r>
            <a:r>
              <a:rPr lang="fr-FR" b="1">
                <a:solidFill>
                  <a:srgbClr val="0000CC"/>
                </a:solidFill>
              </a:rPr>
              <a:t>&amp; hétérogénéité)</a:t>
            </a:r>
            <a:endParaRPr lang="fr-FR" sz="1400" b="1"/>
          </a:p>
        </p:txBody>
      </p:sp>
      <p:sp>
        <p:nvSpPr>
          <p:cNvPr id="204824" name="AutoShape 24"/>
          <p:cNvSpPr>
            <a:spLocks/>
          </p:cNvSpPr>
          <p:nvPr/>
        </p:nvSpPr>
        <p:spPr bwMode="auto">
          <a:xfrm>
            <a:off x="3079626" y="4725442"/>
            <a:ext cx="73025" cy="576263"/>
          </a:xfrm>
          <a:prstGeom prst="rightBrace">
            <a:avLst>
              <a:gd name="adj1" fmla="val 65761"/>
              <a:gd name="adj2" fmla="val 50000"/>
            </a:avLst>
          </a:prstGeom>
          <a:noFill/>
          <a:ln w="22225">
            <a:solidFill>
              <a:srgbClr val="0000FF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204825" name="Text Box 25"/>
          <p:cNvSpPr txBox="1">
            <a:spLocks noChangeArrowheads="1"/>
          </p:cNvSpPr>
          <p:nvPr/>
        </p:nvSpPr>
        <p:spPr bwMode="auto">
          <a:xfrm>
            <a:off x="3163763" y="5336630"/>
            <a:ext cx="2990850" cy="36671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>
              <a:spcBef>
                <a:spcPct val="50000"/>
              </a:spcBef>
            </a:pPr>
            <a:r>
              <a:rPr lang="fr-FR" b="1">
                <a:solidFill>
                  <a:srgbClr val="0000CC"/>
                </a:solidFill>
              </a:rPr>
              <a:t>M(temps &amp; hétérogénéité)</a:t>
            </a:r>
            <a:endParaRPr lang="fr-FR" sz="1400" b="1"/>
          </a:p>
        </p:txBody>
      </p:sp>
      <p:sp>
        <p:nvSpPr>
          <p:cNvPr id="204826" name="Text Box 26"/>
          <p:cNvSpPr txBox="1">
            <a:spLocks noChangeArrowheads="1"/>
          </p:cNvSpPr>
          <p:nvPr/>
        </p:nvSpPr>
        <p:spPr bwMode="auto">
          <a:xfrm>
            <a:off x="3151063" y="5696992"/>
            <a:ext cx="2584450" cy="36671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>
              <a:spcBef>
                <a:spcPct val="50000"/>
              </a:spcBef>
            </a:pPr>
            <a:r>
              <a:rPr lang="fr-FR" b="1">
                <a:solidFill>
                  <a:srgbClr val="0000CC"/>
                </a:solidFill>
              </a:rPr>
              <a:t>M(temps &amp; </a:t>
            </a:r>
            <a:r>
              <a:rPr lang="fr-FR" b="1" i="1">
                <a:solidFill>
                  <a:srgbClr val="0000CC"/>
                </a:solidFill>
              </a:rPr>
              <a:t>behaviour</a:t>
            </a:r>
            <a:r>
              <a:rPr lang="fr-FR" b="1">
                <a:solidFill>
                  <a:srgbClr val="0000CC"/>
                </a:solidFill>
              </a:rPr>
              <a:t>)</a:t>
            </a:r>
            <a:endParaRPr lang="fr-FR" sz="1400" b="1"/>
          </a:p>
        </p:txBody>
      </p:sp>
      <p:sp>
        <p:nvSpPr>
          <p:cNvPr id="204827" name="Text Box 27"/>
          <p:cNvSpPr txBox="1">
            <a:spLocks noChangeArrowheads="1"/>
          </p:cNvSpPr>
          <p:nvPr/>
        </p:nvSpPr>
        <p:spPr bwMode="auto">
          <a:xfrm>
            <a:off x="3151063" y="6020842"/>
            <a:ext cx="1200150" cy="36671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>
              <a:spcBef>
                <a:spcPct val="50000"/>
              </a:spcBef>
            </a:pPr>
            <a:r>
              <a:rPr lang="fr-FR" b="1">
                <a:solidFill>
                  <a:srgbClr val="0000CC"/>
                </a:solidFill>
              </a:rPr>
              <a:t>M(temps)</a:t>
            </a:r>
            <a:endParaRPr lang="fr-FR" sz="1400" b="1"/>
          </a:p>
        </p:txBody>
      </p:sp>
      <p:sp>
        <p:nvSpPr>
          <p:cNvPr id="204828" name="Text Box 28"/>
          <p:cNvSpPr txBox="1">
            <a:spLocks noChangeArrowheads="1"/>
          </p:cNvSpPr>
          <p:nvPr/>
        </p:nvSpPr>
        <p:spPr bwMode="auto">
          <a:xfrm>
            <a:off x="703138" y="6309767"/>
            <a:ext cx="1512888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fr-FR" sz="1400" b="1">
                <a:latin typeface="Tahoma" charset="0"/>
              </a:rPr>
              <a:t>M(tbh)</a:t>
            </a:r>
          </a:p>
        </p:txBody>
      </p:sp>
      <p:sp>
        <p:nvSpPr>
          <p:cNvPr id="204830" name="Text Box 30"/>
          <p:cNvSpPr txBox="1">
            <a:spLocks noChangeArrowheads="1"/>
          </p:cNvSpPr>
          <p:nvPr/>
        </p:nvSpPr>
        <p:spPr bwMode="auto">
          <a:xfrm>
            <a:off x="179388" y="1196752"/>
            <a:ext cx="2952750" cy="396875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sz="2000" b="1" dirty="0">
                <a:solidFill>
                  <a:srgbClr val="0000CC"/>
                </a:solidFill>
              </a:rPr>
              <a:t>MODELES</a:t>
            </a:r>
            <a:endParaRPr lang="en-US" sz="2000" dirty="0"/>
          </a:p>
        </p:txBody>
      </p:sp>
      <p:sp>
        <p:nvSpPr>
          <p:cNvPr id="204831" name="Text Box 31"/>
          <p:cNvSpPr txBox="1">
            <a:spLocks noChangeArrowheads="1"/>
          </p:cNvSpPr>
          <p:nvPr/>
        </p:nvSpPr>
        <p:spPr bwMode="auto">
          <a:xfrm>
            <a:off x="2123728" y="1196975"/>
            <a:ext cx="7020272" cy="369332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00CC"/>
                </a:solidFill>
              </a:rPr>
              <a:t>HYPOTHESES ASSOCIEES SUR LES VARIATIONS DE LA PROB. DE CAPTURE</a:t>
            </a:r>
          </a:p>
        </p:txBody>
      </p:sp>
      <p:sp>
        <p:nvSpPr>
          <p:cNvPr id="204832" name="Rectangle 32"/>
          <p:cNvSpPr>
            <a:spLocks noChangeArrowheads="1"/>
          </p:cNvSpPr>
          <p:nvPr/>
        </p:nvSpPr>
        <p:spPr bwMode="auto">
          <a:xfrm>
            <a:off x="-36513" y="981075"/>
            <a:ext cx="7056438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609600" indent="-609600" algn="l">
              <a:lnSpc>
                <a:spcPct val="80000"/>
              </a:lnSpc>
              <a:spcBef>
                <a:spcPct val="20000"/>
              </a:spcBef>
            </a:pPr>
            <a:r>
              <a:rPr lang="fr-FR" sz="2400" b="1">
                <a:cs typeface="Arial" charset="0"/>
              </a:rPr>
              <a:t>(3) Choix du meilleur modèle</a:t>
            </a:r>
          </a:p>
        </p:txBody>
      </p:sp>
      <p:sp>
        <p:nvSpPr>
          <p:cNvPr id="25" name="Rectangle 6"/>
          <p:cNvSpPr txBox="1">
            <a:spLocks noChangeArrowheads="1"/>
          </p:cNvSpPr>
          <p:nvPr/>
        </p:nvSpPr>
        <p:spPr>
          <a:xfrm>
            <a:off x="0" y="-100013"/>
            <a:ext cx="9144000" cy="864717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40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Estimation de taille de population</a:t>
            </a:r>
            <a:endParaRPr kumimoji="0" lang="fr-FR" sz="4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829" grpId="0" animBg="1"/>
      <p:bldP spid="204810" grpId="0" animBg="1"/>
      <p:bldP spid="204817" grpId="0"/>
      <p:bldP spid="204818" grpId="0" animBg="1"/>
      <p:bldP spid="204819" grpId="0" animBg="1"/>
      <p:bldP spid="204820" grpId="0"/>
      <p:bldP spid="204821" grpId="0" animBg="1"/>
      <p:bldP spid="204822" grpId="0" animBg="1"/>
      <p:bldP spid="204823" grpId="0" animBg="1"/>
      <p:bldP spid="204824" grpId="0" animBg="1"/>
      <p:bldP spid="204825" grpId="0" animBg="1"/>
      <p:bldP spid="204826" grpId="0" animBg="1"/>
      <p:bldP spid="204827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864" name="Picture 1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12700" y="2420938"/>
            <a:ext cx="2609850" cy="3744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06855" name="Rectangle 7"/>
          <p:cNvSpPr>
            <a:spLocks noChangeArrowheads="1"/>
          </p:cNvSpPr>
          <p:nvPr/>
        </p:nvSpPr>
        <p:spPr bwMode="auto">
          <a:xfrm>
            <a:off x="323850" y="1701800"/>
            <a:ext cx="8424863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609600" indent="-609600">
              <a:lnSpc>
                <a:spcPct val="80000"/>
              </a:lnSpc>
              <a:spcBef>
                <a:spcPct val="20000"/>
              </a:spcBef>
            </a:pPr>
            <a:r>
              <a:rPr lang="fr-FR" sz="2400" b="1">
                <a:cs typeface="Arial" charset="0"/>
              </a:rPr>
              <a:t>Le principe: </a:t>
            </a:r>
          </a:p>
          <a:p>
            <a:pPr marL="609600" indent="-609600">
              <a:lnSpc>
                <a:spcPct val="80000"/>
              </a:lnSpc>
              <a:spcBef>
                <a:spcPct val="20000"/>
              </a:spcBef>
            </a:pPr>
            <a:r>
              <a:rPr lang="fr-FR" sz="2400" b="1">
                <a:solidFill>
                  <a:srgbClr val="0000CC"/>
                </a:solidFill>
                <a:cs typeface="Arial" charset="0"/>
              </a:rPr>
              <a:t>comparer ≠ modèles </a:t>
            </a:r>
            <a:r>
              <a:rPr lang="fr-FR" sz="2400" b="1">
                <a:cs typeface="Arial" charset="0"/>
              </a:rPr>
              <a:t>↔ ≠ hypothèses biologiques</a:t>
            </a:r>
          </a:p>
        </p:txBody>
      </p:sp>
      <p:sp>
        <p:nvSpPr>
          <p:cNvPr id="206861" name="Rectangle 13"/>
          <p:cNvSpPr>
            <a:spLocks noChangeArrowheads="1"/>
          </p:cNvSpPr>
          <p:nvPr/>
        </p:nvSpPr>
        <p:spPr bwMode="auto">
          <a:xfrm>
            <a:off x="212725" y="3094038"/>
            <a:ext cx="1008063" cy="2159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206863" name="Rectangle 15"/>
          <p:cNvSpPr>
            <a:spLocks noChangeArrowheads="1"/>
          </p:cNvSpPr>
          <p:nvPr/>
        </p:nvSpPr>
        <p:spPr bwMode="auto">
          <a:xfrm>
            <a:off x="2987675" y="3068638"/>
            <a:ext cx="5976938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609600" indent="-609600" algn="l">
              <a:lnSpc>
                <a:spcPct val="80000"/>
              </a:lnSpc>
              <a:spcBef>
                <a:spcPct val="20000"/>
              </a:spcBef>
            </a:pPr>
            <a:r>
              <a:rPr lang="fr-FR" sz="2400" b="1" dirty="0">
                <a:cs typeface="Arial" charset="0"/>
              </a:rPr>
              <a:t>On applique tous ces modèles aux données</a:t>
            </a:r>
          </a:p>
          <a:p>
            <a:pPr marL="609600" indent="-609600" algn="l">
              <a:lnSpc>
                <a:spcPct val="80000"/>
              </a:lnSpc>
              <a:spcBef>
                <a:spcPct val="20000"/>
              </a:spcBef>
            </a:pPr>
            <a:endParaRPr lang="fr-FR" sz="2400" b="1" dirty="0">
              <a:cs typeface="Arial" charset="0"/>
            </a:endParaRPr>
          </a:p>
          <a:p>
            <a:pPr marL="609600" indent="-609600" algn="l">
              <a:lnSpc>
                <a:spcPct val="80000"/>
              </a:lnSpc>
              <a:spcBef>
                <a:spcPct val="20000"/>
              </a:spcBef>
            </a:pPr>
            <a:r>
              <a:rPr lang="fr-FR" sz="2400" b="1" dirty="0">
                <a:cs typeface="Arial" charset="0"/>
              </a:rPr>
              <a:t>	calcul d'une statistique pour chaque </a:t>
            </a:r>
            <a:r>
              <a:rPr lang="fr-FR" sz="1600" dirty="0">
                <a:cs typeface="Arial" charset="0"/>
              </a:rPr>
              <a:t>(écart entre données et valeurs attendues)</a:t>
            </a:r>
          </a:p>
          <a:p>
            <a:pPr marL="609600" indent="-609600" algn="l">
              <a:lnSpc>
                <a:spcPct val="80000"/>
              </a:lnSpc>
              <a:spcBef>
                <a:spcPct val="20000"/>
              </a:spcBef>
            </a:pPr>
            <a:endParaRPr lang="fr-FR" sz="1600" dirty="0">
              <a:cs typeface="Arial" charset="0"/>
            </a:endParaRPr>
          </a:p>
          <a:p>
            <a:pPr marL="609600" indent="-609600" algn="l">
              <a:lnSpc>
                <a:spcPct val="80000"/>
              </a:lnSpc>
              <a:spcBef>
                <a:spcPct val="20000"/>
              </a:spcBef>
            </a:pPr>
            <a:r>
              <a:rPr lang="fr-FR" sz="2400" b="1" dirty="0">
                <a:cs typeface="Arial" charset="0"/>
              </a:rPr>
              <a:t>			quel modèle est le plus 			probable </a:t>
            </a:r>
            <a:r>
              <a:rPr lang="fr-FR" sz="1600" dirty="0">
                <a:cs typeface="Arial" charset="0"/>
              </a:rPr>
              <a:t>(proche des données)</a:t>
            </a:r>
            <a:r>
              <a:rPr lang="fr-FR" sz="2400" b="1" dirty="0">
                <a:cs typeface="Arial" charset="0"/>
              </a:rPr>
              <a:t>?</a:t>
            </a:r>
          </a:p>
        </p:txBody>
      </p:sp>
      <p:sp>
        <p:nvSpPr>
          <p:cNvPr id="206865" name="AutoShape 17"/>
          <p:cNvSpPr>
            <a:spLocks noChangeArrowheads="1"/>
          </p:cNvSpPr>
          <p:nvPr/>
        </p:nvSpPr>
        <p:spPr bwMode="auto">
          <a:xfrm flipV="1">
            <a:off x="3132138" y="3502025"/>
            <a:ext cx="503237" cy="1079500"/>
          </a:xfrm>
          <a:custGeom>
            <a:avLst/>
            <a:gdLst>
              <a:gd name="G0" fmla="+- 15126 0 0"/>
              <a:gd name="G1" fmla="+- 2912 0 0"/>
              <a:gd name="G2" fmla="+- 12158 0 2912"/>
              <a:gd name="G3" fmla="+- G2 0 2912"/>
              <a:gd name="G4" fmla="*/ G3 32768 32059"/>
              <a:gd name="G5" fmla="*/ G4 1 2"/>
              <a:gd name="G6" fmla="+- 21600 0 15126"/>
              <a:gd name="G7" fmla="*/ G6 2912 6079"/>
              <a:gd name="G8" fmla="+- G7 15126 0"/>
              <a:gd name="T0" fmla="*/ 15126 w 21600"/>
              <a:gd name="T1" fmla="*/ 0 h 21600"/>
              <a:gd name="T2" fmla="*/ 15126 w 21600"/>
              <a:gd name="T3" fmla="*/ 12158 h 21600"/>
              <a:gd name="T4" fmla="*/ 3237 w 21600"/>
              <a:gd name="T5" fmla="*/ 21600 h 21600"/>
              <a:gd name="T6" fmla="*/ 21600 w 21600"/>
              <a:gd name="T7" fmla="*/ 6079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G1 h 21600"/>
              <a:gd name="T14" fmla="*/ G8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close/>
              </a:path>
            </a:pathLst>
          </a:custGeom>
          <a:solidFill>
            <a:srgbClr val="0000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206866" name="AutoShape 18"/>
          <p:cNvSpPr>
            <a:spLocks noChangeArrowheads="1"/>
          </p:cNvSpPr>
          <p:nvPr/>
        </p:nvSpPr>
        <p:spPr bwMode="auto">
          <a:xfrm flipV="1">
            <a:off x="4284663" y="4797425"/>
            <a:ext cx="503237" cy="792163"/>
          </a:xfrm>
          <a:custGeom>
            <a:avLst/>
            <a:gdLst>
              <a:gd name="G0" fmla="+- 15126 0 0"/>
              <a:gd name="G1" fmla="+- 2912 0 0"/>
              <a:gd name="G2" fmla="+- 12158 0 2912"/>
              <a:gd name="G3" fmla="+- G2 0 2912"/>
              <a:gd name="G4" fmla="*/ G3 32768 32059"/>
              <a:gd name="G5" fmla="*/ G4 1 2"/>
              <a:gd name="G6" fmla="+- 21600 0 15126"/>
              <a:gd name="G7" fmla="*/ G6 2912 6079"/>
              <a:gd name="G8" fmla="+- G7 15126 0"/>
              <a:gd name="T0" fmla="*/ 15126 w 21600"/>
              <a:gd name="T1" fmla="*/ 0 h 21600"/>
              <a:gd name="T2" fmla="*/ 15126 w 21600"/>
              <a:gd name="T3" fmla="*/ 12158 h 21600"/>
              <a:gd name="T4" fmla="*/ 3237 w 21600"/>
              <a:gd name="T5" fmla="*/ 21600 h 21600"/>
              <a:gd name="T6" fmla="*/ 21600 w 21600"/>
              <a:gd name="T7" fmla="*/ 6079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G1 h 21600"/>
              <a:gd name="T14" fmla="*/ G8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close/>
              </a:path>
            </a:pathLst>
          </a:custGeom>
          <a:solidFill>
            <a:srgbClr val="0000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206867" name="Text Box 19"/>
          <p:cNvSpPr txBox="1">
            <a:spLocks noChangeArrowheads="1"/>
          </p:cNvSpPr>
          <p:nvPr/>
        </p:nvSpPr>
        <p:spPr bwMode="auto">
          <a:xfrm>
            <a:off x="179388" y="3068638"/>
            <a:ext cx="523875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fr-FR" sz="1200" b="1"/>
              <a:t>X</a:t>
            </a:r>
          </a:p>
        </p:txBody>
      </p:sp>
      <p:sp>
        <p:nvSpPr>
          <p:cNvPr id="206868" name="Rectangle 20"/>
          <p:cNvSpPr>
            <a:spLocks noChangeArrowheads="1"/>
          </p:cNvSpPr>
          <p:nvPr/>
        </p:nvSpPr>
        <p:spPr bwMode="auto">
          <a:xfrm>
            <a:off x="-36513" y="981075"/>
            <a:ext cx="7056438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609600" indent="-609600" algn="l">
              <a:lnSpc>
                <a:spcPct val="80000"/>
              </a:lnSpc>
              <a:spcBef>
                <a:spcPct val="20000"/>
              </a:spcBef>
            </a:pPr>
            <a:r>
              <a:rPr lang="fr-FR" sz="2400" b="1">
                <a:cs typeface="Arial" charset="0"/>
              </a:rPr>
              <a:t>(3) Choix du meilleur modèle</a:t>
            </a:r>
          </a:p>
        </p:txBody>
      </p:sp>
      <p:sp>
        <p:nvSpPr>
          <p:cNvPr id="16" name="Rectangle 6"/>
          <p:cNvSpPr>
            <a:spLocks noGrp="1" noChangeArrowheads="1"/>
          </p:cNvSpPr>
          <p:nvPr>
            <p:ph type="title"/>
          </p:nvPr>
        </p:nvSpPr>
        <p:spPr>
          <a:xfrm>
            <a:off x="0" y="-100013"/>
            <a:ext cx="9144000" cy="864717"/>
          </a:xfrm>
          <a:noFill/>
          <a:ln/>
        </p:spPr>
        <p:txBody>
          <a:bodyPr/>
          <a:lstStyle/>
          <a:p>
            <a:r>
              <a:rPr lang="fr-FR" sz="4000" b="1" dirty="0" smtClean="0"/>
              <a:t>Estimation de taille de population</a:t>
            </a:r>
            <a:endParaRPr lang="fr-FR" sz="4000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6863" grpId="0" build="p"/>
      <p:bldP spid="206865" grpId="0" animBg="1"/>
      <p:bldP spid="206866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26" name="Rectangle 6"/>
          <p:cNvSpPr>
            <a:spLocks noGrp="1" noChangeArrowheads="1"/>
          </p:cNvSpPr>
          <p:nvPr>
            <p:ph type="title"/>
          </p:nvPr>
        </p:nvSpPr>
        <p:spPr>
          <a:xfrm>
            <a:off x="0" y="-100013"/>
            <a:ext cx="9144000" cy="1143001"/>
          </a:xfrm>
          <a:noFill/>
          <a:ln/>
        </p:spPr>
        <p:txBody>
          <a:bodyPr>
            <a:normAutofit fontScale="90000"/>
          </a:bodyPr>
          <a:lstStyle/>
          <a:p>
            <a:r>
              <a:rPr lang="fr-FR" sz="3600" b="1">
                <a:solidFill>
                  <a:schemeClr val="bg1"/>
                </a:solidFill>
              </a:rPr>
              <a:t>5- Sélection de modèles </a:t>
            </a:r>
            <a:br>
              <a:rPr lang="fr-FR" sz="3600" b="1">
                <a:solidFill>
                  <a:schemeClr val="bg1"/>
                </a:solidFill>
              </a:rPr>
            </a:br>
            <a:r>
              <a:rPr lang="fr-FR" sz="3600" b="1">
                <a:solidFill>
                  <a:schemeClr val="bg1"/>
                </a:solidFill>
              </a:rPr>
              <a:t>et tests d'hypothèses</a:t>
            </a:r>
          </a:p>
        </p:txBody>
      </p:sp>
      <p:sp>
        <p:nvSpPr>
          <p:cNvPr id="261128" name="Rectangle 8"/>
          <p:cNvSpPr>
            <a:spLocks noChangeArrowheads="1"/>
          </p:cNvSpPr>
          <p:nvPr/>
        </p:nvSpPr>
        <p:spPr bwMode="auto">
          <a:xfrm>
            <a:off x="34925" y="2276475"/>
            <a:ext cx="8424863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609600" indent="-609600" algn="l">
              <a:lnSpc>
                <a:spcPct val="80000"/>
              </a:lnSpc>
              <a:spcBef>
                <a:spcPct val="20000"/>
              </a:spcBef>
            </a:pPr>
            <a:r>
              <a:rPr lang="fr-FR" sz="2000" b="1">
                <a:solidFill>
                  <a:srgbClr val="0000CC"/>
                </a:solidFill>
                <a:cs typeface="Arial" charset="0"/>
              </a:rPr>
              <a:t>Sélection de modèles</a:t>
            </a:r>
            <a:r>
              <a:rPr lang="fr-FR" sz="2000" b="1">
                <a:cs typeface="Arial" charset="0"/>
              </a:rPr>
              <a:t>:</a:t>
            </a:r>
          </a:p>
        </p:txBody>
      </p:sp>
      <p:sp>
        <p:nvSpPr>
          <p:cNvPr id="261135" name="Rectangle 15"/>
          <p:cNvSpPr>
            <a:spLocks noChangeArrowheads="1"/>
          </p:cNvSpPr>
          <p:nvPr/>
        </p:nvSpPr>
        <p:spPr bwMode="auto">
          <a:xfrm>
            <a:off x="34925" y="1411288"/>
            <a:ext cx="8424863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609600" indent="-609600">
              <a:lnSpc>
                <a:spcPct val="80000"/>
              </a:lnSpc>
              <a:spcBef>
                <a:spcPct val="20000"/>
              </a:spcBef>
            </a:pPr>
            <a:r>
              <a:rPr lang="fr-FR" sz="2400">
                <a:solidFill>
                  <a:srgbClr val="CC00CC"/>
                </a:solidFill>
                <a:cs typeface="Arial" charset="0"/>
              </a:rPr>
              <a:t>Sauter tous les détails (cf. Bonus 2) !</a:t>
            </a:r>
          </a:p>
        </p:txBody>
      </p:sp>
      <p:pic>
        <p:nvPicPr>
          <p:cNvPr id="261136" name="Picture 1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8113" y="2636838"/>
            <a:ext cx="7818437" cy="1282700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</p:pic>
      <p:sp>
        <p:nvSpPr>
          <p:cNvPr id="261137" name="Rectangle 17"/>
          <p:cNvSpPr>
            <a:spLocks noChangeArrowheads="1"/>
          </p:cNvSpPr>
          <p:nvPr/>
        </p:nvSpPr>
        <p:spPr bwMode="auto">
          <a:xfrm>
            <a:off x="1116013" y="3284538"/>
            <a:ext cx="647700" cy="576262"/>
          </a:xfrm>
          <a:prstGeom prst="rect">
            <a:avLst/>
          </a:prstGeom>
          <a:solidFill>
            <a:srgbClr val="FF6600">
              <a:alpha val="20000"/>
            </a:srgbClr>
          </a:solidFill>
          <a:ln w="28575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261138" name="Rectangle 18"/>
          <p:cNvSpPr>
            <a:spLocks noChangeArrowheads="1"/>
          </p:cNvSpPr>
          <p:nvPr/>
        </p:nvSpPr>
        <p:spPr bwMode="auto">
          <a:xfrm>
            <a:off x="1857375" y="3284538"/>
            <a:ext cx="769938" cy="576262"/>
          </a:xfrm>
          <a:prstGeom prst="rect">
            <a:avLst/>
          </a:prstGeom>
          <a:solidFill>
            <a:srgbClr val="FFCC00">
              <a:alpha val="39000"/>
            </a:srgbClr>
          </a:solidFill>
          <a:ln w="28575">
            <a:solidFill>
              <a:srgbClr val="FFCC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pic>
        <p:nvPicPr>
          <p:cNvPr id="261139" name="Picture 19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61925" y="4076700"/>
            <a:ext cx="4938713" cy="360363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</p:pic>
      <p:sp>
        <p:nvSpPr>
          <p:cNvPr id="261143" name="Rectangle 23"/>
          <p:cNvSpPr>
            <a:spLocks noChangeArrowheads="1"/>
          </p:cNvSpPr>
          <p:nvPr/>
        </p:nvSpPr>
        <p:spPr bwMode="auto">
          <a:xfrm>
            <a:off x="323850" y="1771650"/>
            <a:ext cx="8424863" cy="792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609600" indent="-609600">
              <a:lnSpc>
                <a:spcPct val="80000"/>
              </a:lnSpc>
              <a:spcBef>
                <a:spcPct val="20000"/>
              </a:spcBef>
            </a:pPr>
            <a:r>
              <a:rPr lang="fr-FR" sz="1400">
                <a:cs typeface="Arial" charset="0"/>
              </a:rPr>
              <a:t>Ex: Jeu de données d'exemple </a:t>
            </a:r>
            <a:r>
              <a:rPr lang="fr-FR" sz="1400" i="1">
                <a:cs typeface="Arial" charset="0"/>
              </a:rPr>
              <a:t>capsid </a:t>
            </a:r>
            <a:r>
              <a:rPr lang="fr-FR" sz="1400">
                <a:cs typeface="Arial" charset="0"/>
              </a:rPr>
              <a:t>après élimination 1ères et dernières sessons (</a:t>
            </a:r>
            <a:r>
              <a:rPr lang="fr-FR" sz="1200"/>
              <a:t>capsid reduit.inp</a:t>
            </a:r>
            <a:r>
              <a:rPr lang="fr-FR" sz="1400">
                <a:cs typeface="Arial" charset="0"/>
              </a:rPr>
              <a:t>)</a:t>
            </a:r>
          </a:p>
        </p:txBody>
      </p:sp>
      <p:sp>
        <p:nvSpPr>
          <p:cNvPr id="261144" name="Text Box 24"/>
          <p:cNvSpPr txBox="1">
            <a:spLocks noChangeArrowheads="1"/>
          </p:cNvSpPr>
          <p:nvPr/>
        </p:nvSpPr>
        <p:spPr bwMode="auto">
          <a:xfrm>
            <a:off x="5364163" y="4003675"/>
            <a:ext cx="2520950" cy="641350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fr-FR" b="1"/>
              <a:t>Meilleurs modèles</a:t>
            </a:r>
          </a:p>
          <a:p>
            <a:r>
              <a:rPr lang="fr-FR" b="1">
                <a:cs typeface="Arial" charset="0"/>
              </a:rPr>
              <a:t>↔ Criteria ~ 1</a:t>
            </a:r>
            <a:endParaRPr lang="fr-FR" sz="1200" b="1">
              <a:cs typeface="Arial" charset="0"/>
            </a:endParaRPr>
          </a:p>
        </p:txBody>
      </p:sp>
      <p:sp>
        <p:nvSpPr>
          <p:cNvPr id="261145" name="Rectangle 25"/>
          <p:cNvSpPr>
            <a:spLocks noChangeArrowheads="1"/>
          </p:cNvSpPr>
          <p:nvPr/>
        </p:nvSpPr>
        <p:spPr bwMode="auto">
          <a:xfrm>
            <a:off x="-36513" y="981075"/>
            <a:ext cx="7056438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609600" indent="-609600" algn="l">
              <a:lnSpc>
                <a:spcPct val="80000"/>
              </a:lnSpc>
              <a:spcBef>
                <a:spcPct val="20000"/>
              </a:spcBef>
            </a:pPr>
            <a:r>
              <a:rPr lang="fr-FR" sz="2400" b="1">
                <a:cs typeface="Arial" charset="0"/>
              </a:rPr>
              <a:t>(3) Choix du meilleur modèle</a:t>
            </a:r>
          </a:p>
        </p:txBody>
      </p:sp>
      <p:sp>
        <p:nvSpPr>
          <p:cNvPr id="16" name="Rectangle 6"/>
          <p:cNvSpPr txBox="1">
            <a:spLocks noChangeArrowheads="1"/>
          </p:cNvSpPr>
          <p:nvPr/>
        </p:nvSpPr>
        <p:spPr>
          <a:xfrm>
            <a:off x="0" y="-100013"/>
            <a:ext cx="9144000" cy="864717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40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Estimation de taille de population</a:t>
            </a:r>
            <a:endParaRPr kumimoji="0" lang="fr-FR" sz="4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1137" grpId="0" animBg="1"/>
      <p:bldP spid="261138" grpId="0" animBg="1"/>
      <p:bldP spid="261144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961" name="Picture 3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9388" y="2206625"/>
            <a:ext cx="7234237" cy="280988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</p:pic>
      <p:pic>
        <p:nvPicPr>
          <p:cNvPr id="124962" name="Picture 3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79388" y="2638425"/>
            <a:ext cx="4295775" cy="1838325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</p:pic>
      <p:pic>
        <p:nvPicPr>
          <p:cNvPr id="124963" name="Picture 3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787900" y="2565400"/>
            <a:ext cx="4032250" cy="2201863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</p:pic>
      <p:sp>
        <p:nvSpPr>
          <p:cNvPr id="124964" name="Text Box 36"/>
          <p:cNvSpPr txBox="1">
            <a:spLocks noChangeArrowheads="1"/>
          </p:cNvSpPr>
          <p:nvPr/>
        </p:nvSpPr>
        <p:spPr bwMode="auto">
          <a:xfrm rot="-5400000">
            <a:off x="4012406" y="3340894"/>
            <a:ext cx="1316038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fr-FR" sz="1600" b="1">
                <a:cs typeface="Arial" charset="0"/>
              </a:rPr>
              <a:t>Nb d'ind.</a:t>
            </a:r>
          </a:p>
        </p:txBody>
      </p:sp>
      <p:sp>
        <p:nvSpPr>
          <p:cNvPr id="124965" name="Text Box 37"/>
          <p:cNvSpPr txBox="1">
            <a:spLocks noChangeArrowheads="1"/>
          </p:cNvSpPr>
          <p:nvPr/>
        </p:nvSpPr>
        <p:spPr bwMode="auto">
          <a:xfrm>
            <a:off x="6064250" y="4510088"/>
            <a:ext cx="1747838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fr-FR" sz="1600" b="1">
                <a:cs typeface="Arial" charset="0"/>
              </a:rPr>
              <a:t>Nb de captures</a:t>
            </a:r>
          </a:p>
        </p:txBody>
      </p:sp>
      <p:pic>
        <p:nvPicPr>
          <p:cNvPr id="124966" name="Picture 38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79388" y="4948238"/>
            <a:ext cx="6553200" cy="1649412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</p:pic>
      <p:sp>
        <p:nvSpPr>
          <p:cNvPr id="124967" name="Text Box 39"/>
          <p:cNvSpPr txBox="1">
            <a:spLocks noChangeArrowheads="1"/>
          </p:cNvSpPr>
          <p:nvPr/>
        </p:nvSpPr>
        <p:spPr bwMode="auto">
          <a:xfrm>
            <a:off x="2555875" y="4941888"/>
            <a:ext cx="3744913" cy="366712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FR">
                <a:solidFill>
                  <a:srgbClr val="0000CC"/>
                </a:solidFill>
              </a:rPr>
              <a:t>Prob. moyenne de capture</a:t>
            </a:r>
          </a:p>
        </p:txBody>
      </p:sp>
      <p:sp>
        <p:nvSpPr>
          <p:cNvPr id="124968" name="Rectangle 40"/>
          <p:cNvSpPr>
            <a:spLocks noChangeArrowheads="1"/>
          </p:cNvSpPr>
          <p:nvPr/>
        </p:nvSpPr>
        <p:spPr bwMode="auto">
          <a:xfrm>
            <a:off x="3924300" y="2925763"/>
            <a:ext cx="503238" cy="215900"/>
          </a:xfrm>
          <a:prstGeom prst="rect">
            <a:avLst/>
          </a:prstGeom>
          <a:noFill/>
          <a:ln w="28575" algn="ctr">
            <a:solidFill>
              <a:srgbClr val="0000CC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124969" name="Rectangle 41"/>
          <p:cNvSpPr>
            <a:spLocks noChangeArrowheads="1"/>
          </p:cNvSpPr>
          <p:nvPr/>
        </p:nvSpPr>
        <p:spPr bwMode="auto">
          <a:xfrm>
            <a:off x="3563938" y="5734050"/>
            <a:ext cx="431800" cy="288925"/>
          </a:xfrm>
          <a:prstGeom prst="rect">
            <a:avLst/>
          </a:prstGeom>
          <a:noFill/>
          <a:ln w="28575" algn="ctr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124970" name="Rectangle 42"/>
          <p:cNvSpPr>
            <a:spLocks noChangeArrowheads="1"/>
          </p:cNvSpPr>
          <p:nvPr/>
        </p:nvSpPr>
        <p:spPr bwMode="auto">
          <a:xfrm>
            <a:off x="4284663" y="6238875"/>
            <a:ext cx="1511300" cy="287338"/>
          </a:xfrm>
          <a:prstGeom prst="rect">
            <a:avLst/>
          </a:prstGeom>
          <a:noFill/>
          <a:ln w="28575" algn="ctr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124971" name="Rectangle 43"/>
          <p:cNvSpPr>
            <a:spLocks noChangeArrowheads="1"/>
          </p:cNvSpPr>
          <p:nvPr/>
        </p:nvSpPr>
        <p:spPr bwMode="auto">
          <a:xfrm>
            <a:off x="1042988" y="1052513"/>
            <a:ext cx="7056437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609600" indent="-609600">
              <a:lnSpc>
                <a:spcPct val="80000"/>
              </a:lnSpc>
              <a:spcBef>
                <a:spcPct val="20000"/>
              </a:spcBef>
            </a:pPr>
            <a:r>
              <a:rPr lang="fr-FR" sz="2400" b="1">
                <a:solidFill>
                  <a:srgbClr val="0000CC"/>
                </a:solidFill>
                <a:cs typeface="Arial" charset="0"/>
              </a:rPr>
              <a:t>Estimation avec le meilleur modèle</a:t>
            </a:r>
          </a:p>
        </p:txBody>
      </p:sp>
      <p:sp>
        <p:nvSpPr>
          <p:cNvPr id="124972" name="Text Box 44"/>
          <p:cNvSpPr txBox="1">
            <a:spLocks noChangeArrowheads="1"/>
          </p:cNvSpPr>
          <p:nvPr/>
        </p:nvSpPr>
        <p:spPr bwMode="auto">
          <a:xfrm>
            <a:off x="7308850" y="2133600"/>
            <a:ext cx="1081088" cy="366713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= </a:t>
            </a:r>
            <a:r>
              <a:rPr lang="en-US" b="1">
                <a:solidFill>
                  <a:srgbClr val="0000CC"/>
                </a:solidFill>
              </a:rPr>
              <a:t>M(h)</a:t>
            </a:r>
          </a:p>
        </p:txBody>
      </p:sp>
      <p:sp>
        <p:nvSpPr>
          <p:cNvPr id="20" name="Rectangle 6"/>
          <p:cNvSpPr>
            <a:spLocks noGrp="1" noChangeArrowheads="1"/>
          </p:cNvSpPr>
          <p:nvPr>
            <p:ph type="title"/>
          </p:nvPr>
        </p:nvSpPr>
        <p:spPr>
          <a:xfrm>
            <a:off x="0" y="-100013"/>
            <a:ext cx="9144000" cy="864717"/>
          </a:xfrm>
          <a:noFill/>
          <a:ln/>
        </p:spPr>
        <p:txBody>
          <a:bodyPr/>
          <a:lstStyle/>
          <a:p>
            <a:r>
              <a:rPr lang="fr-FR" sz="4000" b="1" dirty="0" smtClean="0"/>
              <a:t>Estimation de taille de population</a:t>
            </a:r>
            <a:endParaRPr lang="fr-FR" sz="4000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4964" grpId="0"/>
      <p:bldP spid="124965" grpId="0"/>
      <p:bldP spid="124967" grpId="0"/>
      <p:bldP spid="124968" grpId="0" animBg="1"/>
      <p:bldP spid="124969" grpId="0" animBg="1"/>
      <p:bldP spid="124970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21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12700" y="1844675"/>
            <a:ext cx="2609850" cy="3744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65224" name="Rectangle 8"/>
          <p:cNvSpPr>
            <a:spLocks noChangeArrowheads="1"/>
          </p:cNvSpPr>
          <p:nvPr/>
        </p:nvSpPr>
        <p:spPr bwMode="auto">
          <a:xfrm>
            <a:off x="323850" y="1125538"/>
            <a:ext cx="8424863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609600" indent="-609600">
              <a:lnSpc>
                <a:spcPct val="80000"/>
              </a:lnSpc>
              <a:spcBef>
                <a:spcPct val="20000"/>
              </a:spcBef>
            </a:pPr>
            <a:r>
              <a:rPr lang="fr-FR" sz="2400" b="1">
                <a:solidFill>
                  <a:srgbClr val="0000CC"/>
                </a:solidFill>
                <a:cs typeface="Arial" charset="0"/>
              </a:rPr>
              <a:t>Obtenir des estimations avec un autre modèle</a:t>
            </a:r>
          </a:p>
        </p:txBody>
      </p:sp>
      <p:sp>
        <p:nvSpPr>
          <p:cNvPr id="265225" name="Rectangle 9"/>
          <p:cNvSpPr>
            <a:spLocks noChangeArrowheads="1"/>
          </p:cNvSpPr>
          <p:nvPr/>
        </p:nvSpPr>
        <p:spPr bwMode="auto">
          <a:xfrm>
            <a:off x="212725" y="5026025"/>
            <a:ext cx="1263650" cy="203200"/>
          </a:xfrm>
          <a:prstGeom prst="rect">
            <a:avLst/>
          </a:prstGeom>
          <a:solidFill>
            <a:srgbClr val="00FFFF">
              <a:alpha val="25999"/>
            </a:srgbClr>
          </a:solidFill>
          <a:ln w="38100">
            <a:solidFill>
              <a:srgbClr val="00CCFF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265229" name="Text Box 13"/>
          <p:cNvSpPr txBox="1">
            <a:spLocks noChangeArrowheads="1"/>
          </p:cNvSpPr>
          <p:nvPr/>
        </p:nvSpPr>
        <p:spPr bwMode="auto">
          <a:xfrm>
            <a:off x="179388" y="5000625"/>
            <a:ext cx="523875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fr-FR" sz="1200" b="1"/>
              <a:t>X</a:t>
            </a:r>
          </a:p>
        </p:txBody>
      </p:sp>
      <p:pic>
        <p:nvPicPr>
          <p:cNvPr id="265231" name="Picture 1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403350" y="2420938"/>
            <a:ext cx="7818438" cy="1282700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</p:pic>
      <p:sp>
        <p:nvSpPr>
          <p:cNvPr id="265236" name="Rectangle 20"/>
          <p:cNvSpPr>
            <a:spLocks noChangeArrowheads="1"/>
          </p:cNvSpPr>
          <p:nvPr/>
        </p:nvSpPr>
        <p:spPr bwMode="auto">
          <a:xfrm>
            <a:off x="2770188" y="1773238"/>
            <a:ext cx="6265862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609600" indent="-609600" algn="l">
              <a:lnSpc>
                <a:spcPct val="80000"/>
              </a:lnSpc>
              <a:spcBef>
                <a:spcPct val="20000"/>
              </a:spcBef>
            </a:pPr>
            <a:r>
              <a:rPr lang="fr-FR" b="1">
                <a:cs typeface="Arial" charset="0"/>
              </a:rPr>
              <a:t>Par exemple, si sur les 10 années, c'est M(tb) qui ressort le plus souvent</a:t>
            </a:r>
          </a:p>
        </p:txBody>
      </p:sp>
      <p:sp>
        <p:nvSpPr>
          <p:cNvPr id="265237" name="Rectangle 21"/>
          <p:cNvSpPr>
            <a:spLocks noChangeArrowheads="1"/>
          </p:cNvSpPr>
          <p:nvPr/>
        </p:nvSpPr>
        <p:spPr bwMode="auto">
          <a:xfrm>
            <a:off x="7515225" y="3068638"/>
            <a:ext cx="769938" cy="576262"/>
          </a:xfrm>
          <a:prstGeom prst="rect">
            <a:avLst/>
          </a:prstGeom>
          <a:solidFill>
            <a:srgbClr val="00FFFF">
              <a:alpha val="31000"/>
            </a:srgbClr>
          </a:solidFill>
          <a:ln w="28575">
            <a:solidFill>
              <a:srgbClr val="00CCFF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265239" name="Rectangle 23"/>
          <p:cNvSpPr>
            <a:spLocks noGrp="1" noChangeArrowheads="1"/>
          </p:cNvSpPr>
          <p:nvPr>
            <p:ph type="title"/>
          </p:nvPr>
        </p:nvSpPr>
        <p:spPr>
          <a:xfrm>
            <a:off x="0" y="-100013"/>
            <a:ext cx="9144000" cy="1143001"/>
          </a:xfrm>
          <a:noFill/>
          <a:ln/>
        </p:spPr>
        <p:txBody>
          <a:bodyPr/>
          <a:lstStyle/>
          <a:p>
            <a:r>
              <a:rPr lang="fr-FR" b="1">
                <a:solidFill>
                  <a:schemeClr val="bg1"/>
                </a:solidFill>
              </a:rPr>
              <a:t>6- Estimation des paramètres</a:t>
            </a:r>
          </a:p>
        </p:txBody>
      </p:sp>
      <p:pic>
        <p:nvPicPr>
          <p:cNvPr id="265243" name="Picture 2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11188" y="5589588"/>
            <a:ext cx="8353425" cy="895350"/>
          </a:xfrm>
          <a:prstGeom prst="rect">
            <a:avLst/>
          </a:prstGeom>
          <a:noFill/>
        </p:spPr>
      </p:pic>
      <p:sp>
        <p:nvSpPr>
          <p:cNvPr id="265244" name="Rectangle 28"/>
          <p:cNvSpPr>
            <a:spLocks noChangeArrowheads="1"/>
          </p:cNvSpPr>
          <p:nvPr/>
        </p:nvSpPr>
        <p:spPr bwMode="auto">
          <a:xfrm>
            <a:off x="4284663" y="5734050"/>
            <a:ext cx="431800" cy="288925"/>
          </a:xfrm>
          <a:prstGeom prst="rect">
            <a:avLst/>
          </a:prstGeom>
          <a:noFill/>
          <a:ln w="28575" algn="ctr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265245" name="Rectangle 29"/>
          <p:cNvSpPr>
            <a:spLocks noChangeArrowheads="1"/>
          </p:cNvSpPr>
          <p:nvPr/>
        </p:nvSpPr>
        <p:spPr bwMode="auto">
          <a:xfrm>
            <a:off x="6516688" y="6092825"/>
            <a:ext cx="2303462" cy="287338"/>
          </a:xfrm>
          <a:prstGeom prst="rect">
            <a:avLst/>
          </a:prstGeom>
          <a:noFill/>
          <a:ln w="28575" algn="ctr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265246" name="AutoShape 30"/>
          <p:cNvSpPr>
            <a:spLocks noChangeArrowheads="1"/>
          </p:cNvSpPr>
          <p:nvPr/>
        </p:nvSpPr>
        <p:spPr bwMode="auto">
          <a:xfrm rot="5400000">
            <a:off x="7451725" y="4437063"/>
            <a:ext cx="936625" cy="504825"/>
          </a:xfrm>
          <a:prstGeom prst="notchedRightArrow">
            <a:avLst>
              <a:gd name="adj1" fmla="val 50000"/>
              <a:gd name="adj2" fmla="val 46384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18" name="Rectangle 6"/>
          <p:cNvSpPr txBox="1">
            <a:spLocks noChangeArrowheads="1"/>
          </p:cNvSpPr>
          <p:nvPr/>
        </p:nvSpPr>
        <p:spPr>
          <a:xfrm>
            <a:off x="0" y="-100013"/>
            <a:ext cx="9144000" cy="864717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40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Estimation de taille de population</a:t>
            </a:r>
            <a:endParaRPr kumimoji="0" lang="fr-FR" sz="4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5244" grpId="0" animBg="1"/>
      <p:bldP spid="265245" grpId="0" animBg="1"/>
      <p:bldP spid="265246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exercices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Souris sylvestre</a:t>
            </a:r>
          </a:p>
          <a:p>
            <a:r>
              <a:rPr lang="fr-FR" dirty="0"/>
              <a:t>Cigogne blanche</a:t>
            </a:r>
          </a:p>
          <a:p>
            <a:r>
              <a:rPr lang="fr-FR" dirty="0" smtClean="0"/>
              <a:t>Iguane des Antilles</a:t>
            </a:r>
          </a:p>
          <a:p>
            <a:r>
              <a:rPr lang="fr-FR" dirty="0" smtClean="0"/>
              <a:t>Cistude d’Europe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2545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600" dirty="0" smtClean="0"/>
              <a:t>Souris sylvestre </a:t>
            </a:r>
            <a:r>
              <a:rPr lang="fr-FR" sz="3600" i="1" dirty="0" err="1"/>
              <a:t>Peromyscus</a:t>
            </a:r>
            <a:r>
              <a:rPr lang="fr-FR" sz="3600" i="1" dirty="0"/>
              <a:t> </a:t>
            </a:r>
            <a:r>
              <a:rPr lang="fr-FR" sz="3600" i="1" dirty="0" err="1"/>
              <a:t>maniculatus</a:t>
            </a:r>
            <a:endParaRPr lang="fr-FR" sz="3600" i="1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5067300" cy="4525963"/>
          </a:xfrm>
        </p:spPr>
        <p:txBody>
          <a:bodyPr>
            <a:normAutofit/>
          </a:bodyPr>
          <a:lstStyle/>
          <a:p>
            <a:r>
              <a:rPr lang="fr-FR" sz="2800" dirty="0" smtClean="0"/>
              <a:t>Espèce américaine</a:t>
            </a:r>
          </a:p>
          <a:p>
            <a:r>
              <a:rPr lang="fr-FR" sz="2800" dirty="0" smtClean="0"/>
              <a:t>Captures par pièges </a:t>
            </a:r>
            <a:r>
              <a:rPr lang="fr-FR" sz="2800" dirty="0" err="1" smtClean="0"/>
              <a:t>appatés</a:t>
            </a:r>
            <a:endParaRPr lang="fr-FR" sz="2800" dirty="0" smtClean="0"/>
          </a:p>
          <a:p>
            <a:r>
              <a:rPr lang="fr-FR" sz="2800" dirty="0" smtClean="0"/>
              <a:t>6 sessions de capture</a:t>
            </a:r>
          </a:p>
          <a:p>
            <a:r>
              <a:rPr lang="fr-FR" sz="2800" dirty="0" smtClean="0"/>
              <a:t>Détermination du sexe</a:t>
            </a:r>
          </a:p>
          <a:p>
            <a:r>
              <a:rPr lang="fr-FR" sz="2800" dirty="0" smtClean="0"/>
              <a:t>Détermination de </a:t>
            </a:r>
            <a:r>
              <a:rPr lang="fr-FR" sz="2800" dirty="0" err="1" smtClean="0"/>
              <a:t>l’age</a:t>
            </a:r>
            <a:r>
              <a:rPr lang="fr-FR" sz="2800" dirty="0" smtClean="0"/>
              <a:t>: </a:t>
            </a:r>
          </a:p>
          <a:p>
            <a:pPr lvl="1"/>
            <a:r>
              <a:rPr lang="fr-FR" sz="2400" dirty="0" smtClean="0"/>
              <a:t>Jeune y (</a:t>
            </a:r>
            <a:r>
              <a:rPr lang="fr-FR" sz="2400" dirty="0" err="1" smtClean="0"/>
              <a:t>young</a:t>
            </a:r>
            <a:r>
              <a:rPr lang="fr-FR" sz="2400" dirty="0" smtClean="0"/>
              <a:t>)</a:t>
            </a:r>
          </a:p>
          <a:p>
            <a:pPr lvl="1"/>
            <a:r>
              <a:rPr lang="fr-FR" sz="2400" dirty="0" err="1" smtClean="0"/>
              <a:t>Subadulte</a:t>
            </a:r>
            <a:r>
              <a:rPr lang="fr-FR" sz="2400" dirty="0" smtClean="0"/>
              <a:t> (sa)</a:t>
            </a:r>
          </a:p>
          <a:p>
            <a:pPr lvl="1"/>
            <a:r>
              <a:rPr lang="fr-FR" sz="2400" dirty="0" smtClean="0"/>
              <a:t>Adulte (a)</a:t>
            </a:r>
            <a:endParaRPr lang="fr-FR" sz="2400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4500" y="1417638"/>
            <a:ext cx="3619500" cy="242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181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40" name="Text Box 4"/>
          <p:cNvSpPr txBox="1">
            <a:spLocks noChangeArrowheads="1"/>
          </p:cNvSpPr>
          <p:nvPr/>
        </p:nvSpPr>
        <p:spPr bwMode="auto">
          <a:xfrm>
            <a:off x="683536" y="1124744"/>
            <a:ext cx="846046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0" hangingPunct="0"/>
            <a:r>
              <a:rPr lang="fr-FR" sz="2400" b="1" dirty="0"/>
              <a:t>Quelques types de marquage</a:t>
            </a:r>
            <a:r>
              <a:rPr lang="fr-FR" sz="2400" dirty="0"/>
              <a:t> </a:t>
            </a:r>
            <a:r>
              <a:rPr lang="fr-FR" sz="2400" dirty="0" smtClean="0"/>
              <a:t>:</a:t>
            </a:r>
            <a:endParaRPr lang="fr-FR" sz="2400" dirty="0"/>
          </a:p>
        </p:txBody>
      </p:sp>
      <p:sp>
        <p:nvSpPr>
          <p:cNvPr id="142343" name="Text Box 7"/>
          <p:cNvSpPr txBox="1">
            <a:spLocks noChangeArrowheads="1"/>
          </p:cNvSpPr>
          <p:nvPr/>
        </p:nvSpPr>
        <p:spPr bwMode="auto">
          <a:xfrm>
            <a:off x="3109932" y="428604"/>
            <a:ext cx="4248150" cy="549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fr-FR" sz="3000" b="1" dirty="0"/>
              <a:t>Choix des marques - 2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0" y="0"/>
            <a:ext cx="2233304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800" b="1" dirty="0" smtClean="0"/>
              <a:t>Les CMR</a:t>
            </a:r>
            <a:endParaRPr lang="fr-FR" sz="3800" b="1" dirty="0"/>
          </a:p>
        </p:txBody>
      </p:sp>
      <p:pic>
        <p:nvPicPr>
          <p:cNvPr id="134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1700808"/>
            <a:ext cx="8051474" cy="2304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414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1560" y="4221088"/>
            <a:ext cx="3690937" cy="2322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414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499992" y="4129424"/>
            <a:ext cx="3744416" cy="2451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Souris sylvestre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fr-FR" dirty="0" smtClean="0"/>
              <a:t>Test d’ajustement de fermeture de pop</a:t>
            </a:r>
          </a:p>
          <a:p>
            <a:pPr marL="914400" lvl="1" indent="-514350">
              <a:buFont typeface="+mj-lt"/>
              <a:buAutoNum type="arabicPeriod"/>
            </a:pPr>
            <a:r>
              <a:rPr lang="fr-FR" dirty="0" smtClean="0"/>
              <a:t>Prendre </a:t>
            </a:r>
            <a:r>
              <a:rPr lang="fr-FR" dirty="0"/>
              <a:t>le fichier CMR </a:t>
            </a:r>
            <a:r>
              <a:rPr lang="fr-FR" dirty="0" err="1"/>
              <a:t>deer</a:t>
            </a:r>
            <a:r>
              <a:rPr lang="fr-FR" dirty="0"/>
              <a:t> mouse </a:t>
            </a:r>
            <a:r>
              <a:rPr lang="fr-FR" dirty="0" err="1" smtClean="0"/>
              <a:t>nogroup_closeTest.inp</a:t>
            </a:r>
            <a:endParaRPr lang="fr-FR" dirty="0" smtClean="0"/>
          </a:p>
        </p:txBody>
      </p:sp>
      <p:sp>
        <p:nvSpPr>
          <p:cNvPr id="6" name="ZoneTexte 5"/>
          <p:cNvSpPr txBox="1"/>
          <p:nvPr/>
        </p:nvSpPr>
        <p:spPr>
          <a:xfrm>
            <a:off x="683568" y="3645024"/>
            <a:ext cx="2338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Format pour Close Test</a:t>
            </a:r>
            <a:endParaRPr lang="fr-FR" dirty="0"/>
          </a:p>
        </p:txBody>
      </p:sp>
      <p:sp>
        <p:nvSpPr>
          <p:cNvPr id="7" name="Rectangle 6"/>
          <p:cNvSpPr/>
          <p:nvPr/>
        </p:nvSpPr>
        <p:spPr>
          <a:xfrm>
            <a:off x="1403648" y="4156602"/>
            <a:ext cx="1100116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/>
              <a:t>111111</a:t>
            </a:r>
          </a:p>
          <a:p>
            <a:r>
              <a:rPr lang="fr-FR" dirty="0"/>
              <a:t>100111</a:t>
            </a:r>
          </a:p>
          <a:p>
            <a:r>
              <a:rPr lang="fr-FR" dirty="0"/>
              <a:t>110011</a:t>
            </a:r>
          </a:p>
          <a:p>
            <a:r>
              <a:rPr lang="fr-FR" dirty="0"/>
              <a:t>110111</a:t>
            </a:r>
          </a:p>
          <a:p>
            <a:r>
              <a:rPr lang="fr-FR" dirty="0"/>
              <a:t>111111</a:t>
            </a:r>
          </a:p>
          <a:p>
            <a:r>
              <a:rPr lang="fr-FR" dirty="0"/>
              <a:t>110111</a:t>
            </a:r>
          </a:p>
          <a:p>
            <a:r>
              <a:rPr lang="fr-FR" dirty="0"/>
              <a:t>111110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4355976" y="3678515"/>
            <a:ext cx="1985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Format pour MARK</a:t>
            </a:r>
            <a:endParaRPr lang="fr-FR" dirty="0"/>
          </a:p>
        </p:txBody>
      </p:sp>
      <p:sp>
        <p:nvSpPr>
          <p:cNvPr id="9" name="Rectangle 8"/>
          <p:cNvSpPr/>
          <p:nvPr/>
        </p:nvSpPr>
        <p:spPr>
          <a:xfrm>
            <a:off x="4716016" y="4265975"/>
            <a:ext cx="1512168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/>
              <a:t>111111 1;</a:t>
            </a:r>
          </a:p>
          <a:p>
            <a:r>
              <a:rPr lang="fr-FR" dirty="0"/>
              <a:t>100111 1;</a:t>
            </a:r>
          </a:p>
          <a:p>
            <a:r>
              <a:rPr lang="fr-FR" dirty="0"/>
              <a:t>110011 1;</a:t>
            </a:r>
          </a:p>
          <a:p>
            <a:r>
              <a:rPr lang="fr-FR" dirty="0"/>
              <a:t>110111 1;</a:t>
            </a:r>
          </a:p>
          <a:p>
            <a:r>
              <a:rPr lang="fr-FR" dirty="0"/>
              <a:t>111111 1;</a:t>
            </a:r>
          </a:p>
          <a:p>
            <a:r>
              <a:rPr lang="fr-FR" dirty="0"/>
              <a:t>110111 1;</a:t>
            </a:r>
          </a:p>
          <a:p>
            <a:r>
              <a:rPr lang="fr-FR" dirty="0"/>
              <a:t>111110 1;</a:t>
            </a:r>
          </a:p>
        </p:txBody>
      </p:sp>
    </p:spTree>
    <p:extLst>
      <p:ext uri="{BB962C8B-B14F-4D97-AF65-F5344CB8AC3E}">
        <p14:creationId xmlns:p14="http://schemas.microsoft.com/office/powerpoint/2010/main" val="1170725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Souris sylvestre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fr-FR" dirty="0" smtClean="0"/>
              <a:t>Test d’ajustement de fermeture de pop</a:t>
            </a:r>
          </a:p>
          <a:p>
            <a:pPr marL="914400" lvl="1" indent="-514350">
              <a:buFont typeface="+mj-lt"/>
              <a:buAutoNum type="arabicPeriod"/>
            </a:pPr>
            <a:r>
              <a:rPr lang="fr-FR" dirty="0" smtClean="0"/>
              <a:t>Prendre </a:t>
            </a:r>
            <a:r>
              <a:rPr lang="fr-FR" dirty="0"/>
              <a:t>le fichier CMR </a:t>
            </a:r>
            <a:r>
              <a:rPr lang="fr-FR" dirty="0" err="1"/>
              <a:t>deer</a:t>
            </a:r>
            <a:r>
              <a:rPr lang="fr-FR" dirty="0"/>
              <a:t> mouse </a:t>
            </a:r>
            <a:r>
              <a:rPr lang="fr-FR" dirty="0" err="1" smtClean="0"/>
              <a:t>nogroup_closeTest.inp</a:t>
            </a:r>
            <a:endParaRPr lang="fr-FR" dirty="0" smtClean="0"/>
          </a:p>
          <a:p>
            <a:pPr marL="914400" lvl="1" indent="-514350">
              <a:buFont typeface="+mj-lt"/>
              <a:buAutoNum type="arabicPeriod"/>
            </a:pPr>
            <a:endParaRPr lang="fr-FR" dirty="0" smtClean="0"/>
          </a:p>
          <a:p>
            <a:pPr marL="514350" indent="-514350">
              <a:buFont typeface="+mj-lt"/>
              <a:buAutoNum type="arabicPeriod"/>
            </a:pPr>
            <a:r>
              <a:rPr lang="fr-FR" dirty="0" smtClean="0"/>
              <a:t>Analyse taille de pop </a:t>
            </a:r>
            <a:r>
              <a:rPr lang="fr-FR" b="1" dirty="0" smtClean="0"/>
              <a:t>sans groupe</a:t>
            </a:r>
          </a:p>
          <a:p>
            <a:pPr marL="514350" indent="-514350">
              <a:buFont typeface="+mj-lt"/>
              <a:buAutoNum type="arabicPeriod"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98350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Souris sylvestre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fr-FR" dirty="0" smtClean="0"/>
              <a:t>Test d’ajustement de fermeture de pop</a:t>
            </a:r>
          </a:p>
          <a:p>
            <a:pPr marL="514350" indent="-514350">
              <a:buFont typeface="+mj-lt"/>
              <a:buAutoNum type="arabicPeriod"/>
            </a:pP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225856"/>
            <a:ext cx="8382520" cy="455995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059832" y="3717032"/>
            <a:ext cx="4032448" cy="13681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59144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Souris sylvestre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2314600" cy="4525963"/>
          </a:xfrm>
        </p:spPr>
        <p:txBody>
          <a:bodyPr/>
          <a:lstStyle/>
          <a:p>
            <a:pPr marL="0" indent="0">
              <a:buNone/>
            </a:pPr>
            <a:r>
              <a:rPr lang="fr-FR" dirty="0" smtClean="0"/>
              <a:t>2. Analyse taille de pop</a:t>
            </a:r>
          </a:p>
          <a:p>
            <a:pPr marL="514350" indent="-514350">
              <a:buFont typeface="+mj-lt"/>
              <a:buAutoNum type="arabicPeriod"/>
            </a:pPr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1840" y="1124744"/>
            <a:ext cx="5744492" cy="520992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004048" y="1417638"/>
            <a:ext cx="504056" cy="5712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/>
          <p:cNvSpPr/>
          <p:nvPr/>
        </p:nvSpPr>
        <p:spPr>
          <a:xfrm>
            <a:off x="2987824" y="4509121"/>
            <a:ext cx="5328592" cy="18255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13581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Souris sylvestre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 smtClean="0"/>
              <a:t>Analyse avec différenciation des sexes </a:t>
            </a:r>
            <a:br>
              <a:rPr lang="fr-FR" dirty="0" smtClean="0"/>
            </a:br>
            <a:r>
              <a:rPr lang="fr-FR" dirty="0" smtClean="0"/>
              <a:t>(M puis F)</a:t>
            </a:r>
          </a:p>
          <a:p>
            <a:pPr marL="0" indent="0">
              <a:buNone/>
            </a:pPr>
            <a:r>
              <a:rPr lang="fr-FR" sz="2400" dirty="0" smtClean="0"/>
              <a:t>CMR </a:t>
            </a:r>
            <a:r>
              <a:rPr lang="fr-FR" sz="2400" dirty="0" err="1"/>
              <a:t>deer</a:t>
            </a:r>
            <a:r>
              <a:rPr lang="fr-FR" sz="2400" dirty="0"/>
              <a:t> mouse sex2G_MF.inp</a:t>
            </a:r>
            <a:endParaRPr lang="fr-FR" sz="2400" dirty="0" smtClean="0"/>
          </a:p>
          <a:p>
            <a:pPr marL="514350" indent="-514350">
              <a:buFont typeface="+mj-lt"/>
              <a:buAutoNum type="arabicPeriod"/>
            </a:pPr>
            <a:endParaRPr lang="fr-FR" dirty="0"/>
          </a:p>
        </p:txBody>
      </p:sp>
      <p:pic>
        <p:nvPicPr>
          <p:cNvPr id="4" name="Espace réservé du contenu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720" y="3284984"/>
            <a:ext cx="3744416" cy="3199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296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95" y="1628801"/>
            <a:ext cx="9144000" cy="5093328"/>
          </a:xfrm>
          <a:prstGeom prst="rect">
            <a:avLst/>
          </a:prstGeom>
        </p:spPr>
      </p:pic>
      <p:sp>
        <p:nvSpPr>
          <p:cNvPr id="5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4082"/>
          </a:xfrm>
        </p:spPr>
        <p:txBody>
          <a:bodyPr>
            <a:normAutofit fontScale="90000"/>
          </a:bodyPr>
          <a:lstStyle/>
          <a:p>
            <a:r>
              <a:rPr lang="fr-FR" sz="3600" dirty="0"/>
              <a:t>Souris </a:t>
            </a:r>
            <a:r>
              <a:rPr lang="fr-FR" sz="3600" dirty="0" smtClean="0"/>
              <a:t>sylvestre : groupes « sexe »</a:t>
            </a:r>
            <a:endParaRPr lang="fr-FR" sz="3600" dirty="0"/>
          </a:p>
        </p:txBody>
      </p:sp>
      <p:sp>
        <p:nvSpPr>
          <p:cNvPr id="6" name="Espace réservé du contenu 2"/>
          <p:cNvSpPr>
            <a:spLocks noGrp="1"/>
          </p:cNvSpPr>
          <p:nvPr>
            <p:ph idx="1"/>
          </p:nvPr>
        </p:nvSpPr>
        <p:spPr>
          <a:xfrm>
            <a:off x="457200" y="908721"/>
            <a:ext cx="8229600" cy="720080"/>
          </a:xfrm>
        </p:spPr>
        <p:txBody>
          <a:bodyPr/>
          <a:lstStyle/>
          <a:p>
            <a:pPr marL="0" indent="0">
              <a:buNone/>
            </a:pPr>
            <a:r>
              <a:rPr lang="fr-FR" b="1" dirty="0" smtClean="0"/>
              <a:t>Test d’ajustement: groupe males</a:t>
            </a:r>
            <a:endParaRPr lang="fr-FR" sz="2400" dirty="0"/>
          </a:p>
          <a:p>
            <a:pPr marL="514350" indent="-514350">
              <a:buFont typeface="+mj-lt"/>
              <a:buAutoNum type="arabicPeriod"/>
            </a:pPr>
            <a:endParaRPr lang="fr-FR" dirty="0"/>
          </a:p>
        </p:txBody>
      </p:sp>
      <p:sp>
        <p:nvSpPr>
          <p:cNvPr id="7" name="Rectangle 6"/>
          <p:cNvSpPr/>
          <p:nvPr/>
        </p:nvSpPr>
        <p:spPr>
          <a:xfrm>
            <a:off x="2915816" y="3429000"/>
            <a:ext cx="4104456" cy="12241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23186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249" y="1844824"/>
            <a:ext cx="8421551" cy="4680520"/>
          </a:xfrm>
          <a:prstGeom prst="rect">
            <a:avLst/>
          </a:prstGeom>
        </p:spPr>
      </p:pic>
      <p:sp>
        <p:nvSpPr>
          <p:cNvPr id="5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4082"/>
          </a:xfrm>
        </p:spPr>
        <p:txBody>
          <a:bodyPr>
            <a:normAutofit fontScale="90000"/>
          </a:bodyPr>
          <a:lstStyle/>
          <a:p>
            <a:r>
              <a:rPr lang="fr-FR" sz="3600" dirty="0"/>
              <a:t>Souris </a:t>
            </a:r>
            <a:r>
              <a:rPr lang="fr-FR" sz="3600" dirty="0" smtClean="0"/>
              <a:t>sylvestre : groupes « sexe »</a:t>
            </a:r>
            <a:endParaRPr lang="fr-FR" sz="3600" dirty="0"/>
          </a:p>
        </p:txBody>
      </p:sp>
      <p:sp>
        <p:nvSpPr>
          <p:cNvPr id="6" name="Espace réservé du contenu 2"/>
          <p:cNvSpPr>
            <a:spLocks noGrp="1"/>
          </p:cNvSpPr>
          <p:nvPr>
            <p:ph idx="1"/>
          </p:nvPr>
        </p:nvSpPr>
        <p:spPr>
          <a:xfrm>
            <a:off x="457200" y="908721"/>
            <a:ext cx="8229600" cy="720080"/>
          </a:xfrm>
        </p:spPr>
        <p:txBody>
          <a:bodyPr/>
          <a:lstStyle/>
          <a:p>
            <a:pPr marL="0" indent="0">
              <a:buNone/>
            </a:pPr>
            <a:r>
              <a:rPr lang="fr-FR" b="1" dirty="0" smtClean="0"/>
              <a:t>Test d’ajustement: groupe femelles</a:t>
            </a:r>
            <a:endParaRPr lang="fr-FR" sz="2400" dirty="0"/>
          </a:p>
          <a:p>
            <a:pPr marL="514350" indent="-514350">
              <a:buFont typeface="+mj-lt"/>
              <a:buAutoNum type="arabicPeriod"/>
            </a:pPr>
            <a:endParaRPr lang="fr-FR" dirty="0"/>
          </a:p>
        </p:txBody>
      </p:sp>
      <p:sp>
        <p:nvSpPr>
          <p:cNvPr id="7" name="Rectangle 6"/>
          <p:cNvSpPr/>
          <p:nvPr/>
        </p:nvSpPr>
        <p:spPr>
          <a:xfrm>
            <a:off x="2915816" y="3429000"/>
            <a:ext cx="4104456" cy="12241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79686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/>
          <p:cNvPicPr>
            <a:picLocks noChangeAspect="1"/>
          </p:cNvPicPr>
          <p:nvPr/>
        </p:nvPicPr>
        <p:blipFill rotWithShape="1">
          <a:blip r:embed="rId2"/>
          <a:srcRect t="79629"/>
          <a:stretch/>
        </p:blipFill>
        <p:spPr>
          <a:xfrm>
            <a:off x="403920" y="5157192"/>
            <a:ext cx="9332052" cy="1590941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2"/>
          <a:srcRect t="61296" b="23952"/>
          <a:stretch/>
        </p:blipFill>
        <p:spPr>
          <a:xfrm>
            <a:off x="251519" y="3719792"/>
            <a:ext cx="9332052" cy="1152128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19" y="1756361"/>
            <a:ext cx="8723151" cy="1098667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 rotWithShape="1">
          <a:blip r:embed="rId2"/>
          <a:srcRect b="87544"/>
          <a:stretch/>
        </p:blipFill>
        <p:spPr>
          <a:xfrm>
            <a:off x="251519" y="2780928"/>
            <a:ext cx="9332052" cy="97277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330602" y="2780928"/>
            <a:ext cx="595058" cy="79380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/>
          <p:cNvSpPr/>
          <p:nvPr/>
        </p:nvSpPr>
        <p:spPr>
          <a:xfrm>
            <a:off x="251520" y="5026956"/>
            <a:ext cx="7767714" cy="16011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/>
          <p:cNvSpPr/>
          <p:nvPr/>
        </p:nvSpPr>
        <p:spPr>
          <a:xfrm>
            <a:off x="251519" y="2384712"/>
            <a:ext cx="593339" cy="37976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4082"/>
          </a:xfrm>
        </p:spPr>
        <p:txBody>
          <a:bodyPr>
            <a:normAutofit fontScale="90000"/>
          </a:bodyPr>
          <a:lstStyle/>
          <a:p>
            <a:r>
              <a:rPr lang="fr-FR" sz="3600" dirty="0"/>
              <a:t>Souris </a:t>
            </a:r>
            <a:r>
              <a:rPr lang="fr-FR" sz="3600" dirty="0" smtClean="0"/>
              <a:t>sylvestre : groupes « sexe »</a:t>
            </a:r>
            <a:endParaRPr lang="fr-FR" sz="3600" dirty="0"/>
          </a:p>
        </p:txBody>
      </p:sp>
    </p:spTree>
    <p:extLst>
      <p:ext uri="{BB962C8B-B14F-4D97-AF65-F5344CB8AC3E}">
        <p14:creationId xmlns:p14="http://schemas.microsoft.com/office/powerpoint/2010/main" val="2619149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545" y="1769796"/>
            <a:ext cx="7257751" cy="1227156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545" y="2852936"/>
            <a:ext cx="8055450" cy="1190700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 rotWithShape="1">
          <a:blip r:embed="rId4"/>
          <a:srcRect b="82324"/>
          <a:stretch/>
        </p:blipFill>
        <p:spPr>
          <a:xfrm>
            <a:off x="203545" y="4391292"/>
            <a:ext cx="8483255" cy="484634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4"/>
          <a:srcRect t="52124"/>
          <a:stretch/>
        </p:blipFill>
        <p:spPr>
          <a:xfrm>
            <a:off x="251519" y="5085184"/>
            <a:ext cx="8483255" cy="131266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187624" y="3249833"/>
            <a:ext cx="595058" cy="79380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/>
          <p:cNvSpPr/>
          <p:nvPr/>
        </p:nvSpPr>
        <p:spPr>
          <a:xfrm>
            <a:off x="251520" y="5026956"/>
            <a:ext cx="7767714" cy="16011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/>
          <p:cNvSpPr/>
          <p:nvPr/>
        </p:nvSpPr>
        <p:spPr>
          <a:xfrm>
            <a:off x="251519" y="2384712"/>
            <a:ext cx="792089" cy="37976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4082"/>
          </a:xfrm>
        </p:spPr>
        <p:txBody>
          <a:bodyPr>
            <a:normAutofit fontScale="90000"/>
          </a:bodyPr>
          <a:lstStyle/>
          <a:p>
            <a:r>
              <a:rPr lang="fr-FR" sz="3600" dirty="0"/>
              <a:t>Souris </a:t>
            </a:r>
            <a:r>
              <a:rPr lang="fr-FR" sz="3600" dirty="0" smtClean="0"/>
              <a:t>sylvestre : groupes « sexe »</a:t>
            </a:r>
            <a:endParaRPr lang="fr-FR" sz="3600" dirty="0"/>
          </a:p>
        </p:txBody>
      </p:sp>
    </p:spTree>
    <p:extLst>
      <p:ext uri="{BB962C8B-B14F-4D97-AF65-F5344CB8AC3E}">
        <p14:creationId xmlns:p14="http://schemas.microsoft.com/office/powerpoint/2010/main" val="635808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Souris sylvestre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 smtClean="0"/>
              <a:t>Analyse </a:t>
            </a:r>
            <a:r>
              <a:rPr lang="fr-FR" dirty="0"/>
              <a:t>avec différenciation des </a:t>
            </a:r>
            <a:r>
              <a:rPr lang="fr-FR" dirty="0" err="1" smtClean="0"/>
              <a:t>ages</a:t>
            </a:r>
            <a:r>
              <a:rPr lang="fr-FR" dirty="0" smtClean="0"/>
              <a:t> </a:t>
            </a:r>
            <a:br>
              <a:rPr lang="fr-FR" dirty="0" smtClean="0"/>
            </a:br>
            <a:r>
              <a:rPr lang="fr-FR" dirty="0" smtClean="0"/>
              <a:t>(3 classes)</a:t>
            </a:r>
          </a:p>
          <a:p>
            <a:pPr marL="514350" indent="-514350">
              <a:buFont typeface="+mj-lt"/>
              <a:buAutoNum type="arabicPeriod"/>
            </a:pPr>
            <a:endParaRPr lang="fr-FR" dirty="0" smtClean="0"/>
          </a:p>
          <a:p>
            <a:pPr marL="0" indent="0">
              <a:buNone/>
            </a:pPr>
            <a:r>
              <a:rPr lang="fr-FR" sz="2400" dirty="0"/>
              <a:t>CMR </a:t>
            </a:r>
            <a:r>
              <a:rPr lang="fr-FR" sz="2400" dirty="0" err="1"/>
              <a:t>deer</a:t>
            </a:r>
            <a:r>
              <a:rPr lang="fr-FR" sz="2400" dirty="0"/>
              <a:t> mouse age_3G_Y_SA_A.inp</a:t>
            </a:r>
          </a:p>
          <a:p>
            <a:pPr marL="514350" indent="-514350">
              <a:buFont typeface="+mj-lt"/>
              <a:buAutoNum type="arabicPeriod"/>
            </a:pP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2"/>
          <a:srcRect t="2616" b="26537"/>
          <a:stretch/>
        </p:blipFill>
        <p:spPr>
          <a:xfrm>
            <a:off x="6300192" y="3501008"/>
            <a:ext cx="1728192" cy="302433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104268" y="3133780"/>
            <a:ext cx="9015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dirty="0" smtClean="0"/>
              <a:t>Y  SA  A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1501776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8" name="Text Box 4"/>
          <p:cNvSpPr txBox="1">
            <a:spLocks noChangeArrowheads="1"/>
          </p:cNvSpPr>
          <p:nvPr/>
        </p:nvSpPr>
        <p:spPr bwMode="auto">
          <a:xfrm>
            <a:off x="947766" y="1500174"/>
            <a:ext cx="76962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0" hangingPunct="0"/>
            <a:r>
              <a:rPr lang="fr-FR" sz="2400" dirty="0"/>
              <a:t>La méthode de Capture et celle de Recapture </a:t>
            </a:r>
            <a:r>
              <a:rPr lang="fr-FR" sz="2400" dirty="0" smtClean="0"/>
              <a:t>n’est </a:t>
            </a:r>
            <a:r>
              <a:rPr lang="fr-FR" sz="2400" dirty="0"/>
              <a:t>pas nécessairement la même</a:t>
            </a:r>
          </a:p>
        </p:txBody>
      </p:sp>
      <p:sp>
        <p:nvSpPr>
          <p:cNvPr id="144389" name="Text Box 5"/>
          <p:cNvSpPr txBox="1">
            <a:spLocks noChangeArrowheads="1"/>
          </p:cNvSpPr>
          <p:nvPr/>
        </p:nvSpPr>
        <p:spPr bwMode="auto">
          <a:xfrm>
            <a:off x="683568" y="2492896"/>
            <a:ext cx="8003232" cy="3046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0" hangingPunct="0"/>
            <a:r>
              <a:rPr lang="fr-FR" sz="2400" u="sng" dirty="0" smtClean="0"/>
              <a:t>passereaux:</a:t>
            </a:r>
            <a:r>
              <a:rPr lang="fr-FR" sz="2400" dirty="0" smtClean="0"/>
              <a:t> </a:t>
            </a:r>
            <a:endParaRPr lang="fr-FR" sz="2400" dirty="0"/>
          </a:p>
          <a:p>
            <a:pPr eaLnBrk="0" hangingPunct="0"/>
            <a:r>
              <a:rPr lang="fr-FR" sz="2400" dirty="0"/>
              <a:t>	capture </a:t>
            </a:r>
            <a:r>
              <a:rPr lang="fr-FR" sz="2400" dirty="0" smtClean="0"/>
              <a:t> et recapture par filets</a:t>
            </a:r>
            <a:endParaRPr lang="fr-FR" sz="2400" dirty="0"/>
          </a:p>
          <a:p>
            <a:pPr eaLnBrk="0" hangingPunct="0"/>
            <a:endParaRPr lang="fr-FR" sz="2400" dirty="0"/>
          </a:p>
          <a:p>
            <a:pPr eaLnBrk="0" hangingPunct="0"/>
            <a:r>
              <a:rPr lang="fr-FR" sz="2400" u="sng" dirty="0"/>
              <a:t>Mouettes rieuses </a:t>
            </a:r>
            <a:r>
              <a:rPr lang="fr-FR" sz="2400" u="sng" dirty="0" smtClean="0"/>
              <a:t>:</a:t>
            </a:r>
            <a:endParaRPr lang="fr-FR" sz="2400" u="sng" dirty="0"/>
          </a:p>
          <a:p>
            <a:pPr eaLnBrk="0" hangingPunct="0"/>
            <a:r>
              <a:rPr lang="fr-FR" sz="2400" dirty="0"/>
              <a:t>	Capture des poussins par 50 personnes à </a:t>
            </a:r>
            <a:r>
              <a:rPr lang="fr-FR" sz="2400" dirty="0" smtClean="0"/>
              <a:t>découvert </a:t>
            </a:r>
            <a:r>
              <a:rPr lang="fr-FR" sz="2400" dirty="0"/>
              <a:t>dans </a:t>
            </a:r>
            <a:r>
              <a:rPr lang="fr-FR" sz="2400" dirty="0" smtClean="0"/>
              <a:t>l’étang</a:t>
            </a:r>
            <a:endParaRPr lang="fr-FR" sz="2400" dirty="0"/>
          </a:p>
          <a:p>
            <a:pPr eaLnBrk="0" hangingPunct="0"/>
            <a:r>
              <a:rPr lang="fr-FR" sz="2400" dirty="0"/>
              <a:t>	Recapture par ré-observation des bagues à l’aide d’un affût flottant</a:t>
            </a:r>
          </a:p>
        </p:txBody>
      </p:sp>
      <p:sp>
        <p:nvSpPr>
          <p:cNvPr id="144390" name="Text Box 6"/>
          <p:cNvSpPr txBox="1">
            <a:spLocks noChangeArrowheads="1"/>
          </p:cNvSpPr>
          <p:nvPr/>
        </p:nvSpPr>
        <p:spPr bwMode="auto">
          <a:xfrm>
            <a:off x="1782788" y="642918"/>
            <a:ext cx="6361112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fr-FR" sz="2800" b="1" dirty="0"/>
              <a:t>Méthodes de Capture et Recaptures 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0" y="0"/>
            <a:ext cx="2233304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800" b="1" dirty="0" smtClean="0"/>
              <a:t>Les CMR</a:t>
            </a:r>
            <a:endParaRPr lang="fr-FR" sz="3800" b="1" dirty="0"/>
          </a:p>
        </p:txBody>
      </p:sp>
      <p:sp>
        <p:nvSpPr>
          <p:cNvPr id="7" name="Text Box 8"/>
          <p:cNvSpPr txBox="1">
            <a:spLocks noChangeArrowheads="1"/>
          </p:cNvSpPr>
          <p:nvPr/>
        </p:nvSpPr>
        <p:spPr bwMode="auto">
          <a:xfrm>
            <a:off x="899592" y="5877272"/>
            <a:ext cx="800629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fr-FR" sz="2400" b="1" dirty="0" smtClean="0"/>
              <a:t>NB La </a:t>
            </a:r>
            <a:r>
              <a:rPr lang="fr-FR" sz="2400" b="1" dirty="0" err="1"/>
              <a:t>réobservation</a:t>
            </a:r>
            <a:r>
              <a:rPr lang="fr-FR" sz="2400" b="1" dirty="0"/>
              <a:t> des marques est une forme de recapture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4082"/>
          </a:xfrm>
        </p:spPr>
        <p:txBody>
          <a:bodyPr>
            <a:normAutofit fontScale="90000"/>
          </a:bodyPr>
          <a:lstStyle/>
          <a:p>
            <a:r>
              <a:rPr lang="fr-FR" sz="3600" dirty="0"/>
              <a:t>Souris </a:t>
            </a:r>
            <a:r>
              <a:rPr lang="fr-FR" sz="3600" dirty="0" smtClean="0"/>
              <a:t>sylvestre : groupes « sexe »</a:t>
            </a:r>
            <a:endParaRPr lang="fr-FR" sz="3600" dirty="0"/>
          </a:p>
        </p:txBody>
      </p:sp>
      <p:sp>
        <p:nvSpPr>
          <p:cNvPr id="6" name="Espace réservé du contenu 2"/>
          <p:cNvSpPr>
            <a:spLocks noGrp="1"/>
          </p:cNvSpPr>
          <p:nvPr>
            <p:ph idx="1"/>
          </p:nvPr>
        </p:nvSpPr>
        <p:spPr>
          <a:xfrm>
            <a:off x="539552" y="1556792"/>
            <a:ext cx="8229600" cy="4536504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fr-FR" b="1" dirty="0" smtClean="0"/>
              <a:t>Test d’ajustement:</a:t>
            </a:r>
          </a:p>
          <a:p>
            <a:pPr marL="0" indent="0">
              <a:buNone/>
            </a:pPr>
            <a:r>
              <a:rPr lang="fr-FR" b="1" dirty="0" smtClean="0"/>
              <a:t>	faire le close test pour chaque groupe</a:t>
            </a:r>
            <a:endParaRPr lang="fr-FR" b="1" dirty="0"/>
          </a:p>
          <a:p>
            <a:pPr marL="0" indent="0">
              <a:buNone/>
            </a:pPr>
            <a:endParaRPr lang="fr-FR" sz="2400" b="1" dirty="0" smtClean="0"/>
          </a:p>
          <a:p>
            <a:pPr marL="0" indent="0">
              <a:lnSpc>
                <a:spcPct val="200000"/>
              </a:lnSpc>
              <a:buNone/>
            </a:pPr>
            <a:r>
              <a:rPr lang="fr-FR" b="1" dirty="0" smtClean="0"/>
              <a:t>YOUNG</a:t>
            </a:r>
            <a:endParaRPr lang="fr-FR" b="1" dirty="0"/>
          </a:p>
          <a:p>
            <a:pPr marL="0" indent="0">
              <a:lnSpc>
                <a:spcPct val="200000"/>
              </a:lnSpc>
              <a:buNone/>
            </a:pPr>
            <a:r>
              <a:rPr lang="fr-FR" b="1" dirty="0" smtClean="0"/>
              <a:t>SUB-ADULT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fr-FR" b="1" dirty="0" smtClean="0"/>
              <a:t>ADULT</a:t>
            </a:r>
            <a:endParaRPr lang="fr-FR" b="1" dirty="0"/>
          </a:p>
          <a:p>
            <a:pPr marL="514350" indent="-514350">
              <a:buFont typeface="+mj-lt"/>
              <a:buAutoNum type="arabicPeriod"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79842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Souris sylvestre: 3 classes </a:t>
            </a:r>
            <a:r>
              <a:rPr lang="fr-FR" dirty="0" err="1" smtClean="0"/>
              <a:t>d’age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1"/>
            <a:ext cx="1954560" cy="748680"/>
          </a:xfrm>
        </p:spPr>
        <p:txBody>
          <a:bodyPr/>
          <a:lstStyle/>
          <a:p>
            <a:r>
              <a:rPr lang="fr-FR" dirty="0" smtClean="0"/>
              <a:t>Young</a:t>
            </a:r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2531444"/>
            <a:ext cx="6305550" cy="857250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3"/>
          <a:srcRect t="56621"/>
          <a:stretch/>
        </p:blipFill>
        <p:spPr>
          <a:xfrm>
            <a:off x="457200" y="3571257"/>
            <a:ext cx="7077075" cy="297909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907704" y="2782567"/>
            <a:ext cx="595058" cy="6061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/>
          <p:cNvSpPr/>
          <p:nvPr/>
        </p:nvSpPr>
        <p:spPr>
          <a:xfrm>
            <a:off x="323528" y="5373216"/>
            <a:ext cx="7695706" cy="125485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8099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005" y="3740299"/>
            <a:ext cx="6696075" cy="2390775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Souris sylvestre: 3 classes </a:t>
            </a:r>
            <a:r>
              <a:rPr lang="fr-FR" dirty="0" err="1" smtClean="0"/>
              <a:t>d’age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1"/>
            <a:ext cx="3034680" cy="748680"/>
          </a:xfrm>
        </p:spPr>
        <p:txBody>
          <a:bodyPr>
            <a:normAutofit/>
          </a:bodyPr>
          <a:lstStyle/>
          <a:p>
            <a:r>
              <a:rPr lang="fr-FR" dirty="0" err="1" smtClean="0"/>
              <a:t>Sub-Adult</a:t>
            </a:r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2424980"/>
            <a:ext cx="6076950" cy="100965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716016" y="2789299"/>
            <a:ext cx="595058" cy="6061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/>
          <p:cNvSpPr/>
          <p:nvPr/>
        </p:nvSpPr>
        <p:spPr>
          <a:xfrm>
            <a:off x="395536" y="5229201"/>
            <a:ext cx="6782544" cy="10081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68974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101" y="3717032"/>
            <a:ext cx="6505575" cy="3133725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1916832"/>
            <a:ext cx="6315075" cy="85725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4208"/>
          </a:xfrm>
        </p:spPr>
        <p:txBody>
          <a:bodyPr>
            <a:normAutofit/>
          </a:bodyPr>
          <a:lstStyle/>
          <a:p>
            <a:r>
              <a:rPr lang="fr-FR" sz="3600" dirty="0"/>
              <a:t>Souris sylvestre: 3 classes </a:t>
            </a:r>
            <a:r>
              <a:rPr lang="fr-FR" sz="3600" dirty="0" err="1" smtClean="0"/>
              <a:t>d’age</a:t>
            </a:r>
            <a:endParaRPr lang="fr-FR" sz="36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068846"/>
            <a:ext cx="1686619" cy="493876"/>
          </a:xfrm>
        </p:spPr>
        <p:txBody>
          <a:bodyPr>
            <a:noAutofit/>
          </a:bodyPr>
          <a:lstStyle/>
          <a:p>
            <a:r>
              <a:rPr lang="fr-FR" sz="2800" dirty="0" err="1" smtClean="0"/>
              <a:t>Adult</a:t>
            </a:r>
            <a:endParaRPr lang="fr-FR" sz="2800" dirty="0"/>
          </a:p>
        </p:txBody>
      </p:sp>
      <p:sp>
        <p:nvSpPr>
          <p:cNvPr id="5" name="Rectangle 4"/>
          <p:cNvSpPr/>
          <p:nvPr/>
        </p:nvSpPr>
        <p:spPr>
          <a:xfrm>
            <a:off x="1312646" y="2161222"/>
            <a:ext cx="523050" cy="60612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/>
          <p:cNvSpPr/>
          <p:nvPr/>
        </p:nvSpPr>
        <p:spPr>
          <a:xfrm>
            <a:off x="323528" y="5902844"/>
            <a:ext cx="6547148" cy="8948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/>
          <p:cNvSpPr/>
          <p:nvPr/>
        </p:nvSpPr>
        <p:spPr>
          <a:xfrm>
            <a:off x="1979712" y="2161222"/>
            <a:ext cx="523050" cy="6061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528" y="3151870"/>
            <a:ext cx="6086475" cy="57150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121414" y="3284984"/>
            <a:ext cx="426250" cy="36841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/>
          <p:cNvSpPr/>
          <p:nvPr/>
        </p:nvSpPr>
        <p:spPr>
          <a:xfrm>
            <a:off x="2627784" y="3732743"/>
            <a:ext cx="720080" cy="36841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87159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Exercice CMR: cigognes blanches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sz="2400" dirty="0" smtClean="0"/>
              <a:t>Archaux et al 2004 </a:t>
            </a:r>
            <a:r>
              <a:rPr lang="fr-FR" sz="2400" dirty="0" err="1" smtClean="0"/>
              <a:t>Wintering</a:t>
            </a:r>
            <a:r>
              <a:rPr lang="fr-FR" sz="2400" dirty="0" smtClean="0"/>
              <a:t> white </a:t>
            </a:r>
            <a:r>
              <a:rPr lang="fr-FR" sz="2400" dirty="0" err="1" smtClean="0"/>
              <a:t>storks</a:t>
            </a:r>
            <a:r>
              <a:rPr lang="fr-FR" sz="2400" dirty="0" smtClean="0"/>
              <a:t> in </a:t>
            </a:r>
            <a:r>
              <a:rPr lang="fr-FR" sz="2400" dirty="0" err="1" smtClean="0"/>
              <a:t>Mediterranean</a:t>
            </a:r>
            <a:r>
              <a:rPr lang="fr-FR" sz="2400" dirty="0" smtClean="0"/>
              <a:t> France. </a:t>
            </a:r>
            <a:r>
              <a:rPr lang="fr-FR" sz="2400" dirty="0" err="1" smtClean="0"/>
              <a:t>Waterbirds</a:t>
            </a:r>
            <a:r>
              <a:rPr lang="fr-FR" sz="2400" dirty="0" smtClean="0"/>
              <a:t> 27:441-445</a:t>
            </a:r>
          </a:p>
          <a:p>
            <a:r>
              <a:rPr lang="fr-FR" dirty="0" smtClean="0"/>
              <a:t>Hivernage à Lattes (34)</a:t>
            </a:r>
          </a:p>
          <a:p>
            <a:r>
              <a:rPr lang="fr-FR" dirty="0" smtClean="0"/>
              <a:t>Taille de la population?</a:t>
            </a:r>
          </a:p>
          <a:p>
            <a:r>
              <a:rPr lang="fr-FR" dirty="0" smtClean="0"/>
              <a:t>14 visites entre le 01/10/2002 et 6/12/2002</a:t>
            </a:r>
          </a:p>
          <a:p>
            <a:r>
              <a:rPr lang="fr-FR" dirty="0" smtClean="0"/>
              <a:t>3 types de bagues: métal / </a:t>
            </a:r>
            <a:r>
              <a:rPr lang="fr-FR" dirty="0" err="1" smtClean="0"/>
              <a:t>darvic</a:t>
            </a:r>
            <a:r>
              <a:rPr lang="fr-FR" dirty="0" smtClean="0"/>
              <a:t> / couleurs</a:t>
            </a:r>
          </a:p>
          <a:p>
            <a:pPr lvl="1"/>
            <a:r>
              <a:rPr lang="fr-FR" dirty="0" smtClean="0">
                <a:sym typeface="Wingdings" pitchFamily="2" charset="2"/>
              </a:rPr>
              <a:t> </a:t>
            </a:r>
            <a:r>
              <a:rPr lang="fr-FR" dirty="0" err="1" smtClean="0">
                <a:sym typeface="Wingdings" pitchFamily="2" charset="2"/>
              </a:rPr>
              <a:t>proba</a:t>
            </a:r>
            <a:r>
              <a:rPr lang="fr-FR" dirty="0" smtClean="0">
                <a:sym typeface="Wingdings" pitchFamily="2" charset="2"/>
              </a:rPr>
              <a:t> de détection différentes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87169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Exercice CMR: cigognes blanches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sz="2400" dirty="0" smtClean="0"/>
              <a:t>cigognes 2002 3G.inp</a:t>
            </a:r>
            <a:endParaRPr lang="fr-FR" dirty="0"/>
          </a:p>
        </p:txBody>
      </p:sp>
      <p:graphicFrame>
        <p:nvGraphicFramePr>
          <p:cNvPr id="4" name="Tableau 3"/>
          <p:cNvGraphicFramePr>
            <a:graphicFrameLocks noGrp="1"/>
          </p:cNvGraphicFramePr>
          <p:nvPr/>
        </p:nvGraphicFramePr>
        <p:xfrm>
          <a:off x="1043616" y="2276872"/>
          <a:ext cx="5838000" cy="4208488"/>
        </p:xfrm>
        <a:graphic>
          <a:graphicData uri="http://schemas.openxmlformats.org/drawingml/2006/table">
            <a:tbl>
              <a:tblPr/>
              <a:tblGrid>
                <a:gridCol w="27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8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8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8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78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8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780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780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780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7800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7800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7800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27800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278000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278000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278000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278000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278000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278000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</a:tblGrid>
              <a:tr h="1288312"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latin typeface="Arial"/>
                        </a:rPr>
                        <a:t>01/10/2002</a:t>
                      </a:r>
                    </a:p>
                  </a:txBody>
                  <a:tcPr marL="9525" marR="9525" marT="9525" marB="0" vert="vert27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latin typeface="Arial"/>
                        </a:rPr>
                        <a:t>05/10/2002</a:t>
                      </a:r>
                    </a:p>
                  </a:txBody>
                  <a:tcPr marL="9525" marR="9525" marT="9525" marB="0" vert="vert27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latin typeface="Arial"/>
                        </a:rPr>
                        <a:t>06/10/2002</a:t>
                      </a:r>
                    </a:p>
                  </a:txBody>
                  <a:tcPr marL="9525" marR="9525" marT="9525" marB="0" vert="vert27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latin typeface="Arial"/>
                        </a:rPr>
                        <a:t>07/10/2002</a:t>
                      </a:r>
                    </a:p>
                  </a:txBody>
                  <a:tcPr marL="9525" marR="9525" marT="9525" marB="0" vert="vert27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latin typeface="Arial"/>
                        </a:rPr>
                        <a:t>08/10/2002</a:t>
                      </a:r>
                    </a:p>
                  </a:txBody>
                  <a:tcPr marL="9525" marR="9525" marT="9525" marB="0" vert="vert27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latin typeface="Arial"/>
                        </a:rPr>
                        <a:t>19/10/2002</a:t>
                      </a:r>
                    </a:p>
                  </a:txBody>
                  <a:tcPr marL="9525" marR="9525" marT="9525" marB="0" vert="vert27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latin typeface="Arial"/>
                        </a:rPr>
                        <a:t>25/10/2002</a:t>
                      </a:r>
                    </a:p>
                  </a:txBody>
                  <a:tcPr marL="9525" marR="9525" marT="9525" marB="0" vert="vert27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latin typeface="Arial"/>
                        </a:rPr>
                        <a:t>01/11/2002</a:t>
                      </a:r>
                    </a:p>
                  </a:txBody>
                  <a:tcPr marL="9525" marR="9525" marT="9525" marB="0" vert="vert27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latin typeface="Arial"/>
                        </a:rPr>
                        <a:t>08/11/2002</a:t>
                      </a:r>
                    </a:p>
                  </a:txBody>
                  <a:tcPr marL="9525" marR="9525" marT="9525" marB="0" vert="vert27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latin typeface="Arial"/>
                        </a:rPr>
                        <a:t>16/11/2002</a:t>
                      </a:r>
                    </a:p>
                  </a:txBody>
                  <a:tcPr marL="9525" marR="9525" marT="9525" marB="0" vert="vert27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latin typeface="Arial"/>
                        </a:rPr>
                        <a:t>17/11/2002</a:t>
                      </a:r>
                    </a:p>
                  </a:txBody>
                  <a:tcPr marL="9525" marR="9525" marT="9525" marB="0" vert="vert27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latin typeface="Arial"/>
                        </a:rPr>
                        <a:t>19/11/2002</a:t>
                      </a:r>
                    </a:p>
                  </a:txBody>
                  <a:tcPr marL="9525" marR="9525" marT="9525" marB="0" vert="vert27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latin typeface="Arial"/>
                        </a:rPr>
                        <a:t>27/11/2002</a:t>
                      </a:r>
                    </a:p>
                  </a:txBody>
                  <a:tcPr marL="9525" marR="9525" marT="9525" marB="0" vert="vert27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latin typeface="Arial"/>
                        </a:rPr>
                        <a:t>06/12/2002</a:t>
                      </a:r>
                    </a:p>
                  </a:txBody>
                  <a:tcPr marL="9525" marR="9525" marT="9525" marB="0" vert="vert27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fr-FR" sz="1100" b="0" i="0" u="none" strike="noStrike">
                        <a:latin typeface="Arial"/>
                      </a:endParaRPr>
                    </a:p>
                  </a:txBody>
                  <a:tcPr marL="9525" marR="9525" marT="9525" marB="0" vert="vert27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latin typeface="Arial"/>
                        </a:rPr>
                        <a:t>Bague métal</a:t>
                      </a:r>
                    </a:p>
                  </a:txBody>
                  <a:tcPr marL="9525" marR="9525" marT="9525" marB="0" vert="vert27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fr-FR" sz="1100" b="0" i="0" u="none" strike="noStrike">
                        <a:latin typeface="Arial"/>
                      </a:endParaRPr>
                    </a:p>
                  </a:txBody>
                  <a:tcPr marL="9525" marR="9525" marT="9525" marB="0" vert="vert27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latin typeface="Arial"/>
                        </a:rPr>
                        <a:t>Bague couleur</a:t>
                      </a:r>
                    </a:p>
                  </a:txBody>
                  <a:tcPr marL="9525" marR="9525" marT="9525" marB="0" vert="vert27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fr-FR" sz="1100" b="0" i="0" u="none" strike="noStrike">
                        <a:latin typeface="Arial"/>
                      </a:endParaRPr>
                    </a:p>
                  </a:txBody>
                  <a:tcPr marL="9525" marR="9525" marT="9525" marB="0" vert="vert27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latin typeface="Arial"/>
                        </a:rPr>
                        <a:t>Bague Darvic</a:t>
                      </a:r>
                    </a:p>
                  </a:txBody>
                  <a:tcPr marL="9525" marR="9525" marT="9525" marB="0" vert="vert27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latin typeface="Arial"/>
                        </a:rPr>
                        <a:t>;</a:t>
                      </a:r>
                    </a:p>
                  </a:txBody>
                  <a:tcPr marL="9525" marR="9525" marT="9525" marB="0" vert="vert27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3348"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latin typeface="Arial"/>
                        </a:rPr>
                        <a:t>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latin typeface="Arial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latin typeface="Arial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latin typeface="Arial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latin typeface="Arial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latin typeface="Arial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latin typeface="Arial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latin typeface="Arial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latin typeface="Arial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latin typeface="Arial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latin typeface="Arial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latin typeface="Arial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latin typeface="Arial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latin typeface="Arial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fr-FR" sz="1100" b="0" i="0" u="none" strike="noStrike">
                        <a:latin typeface="Arial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latin typeface="Arial"/>
                        </a:rPr>
                        <a:t>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fr-FR" sz="1100" b="0" i="0" u="none" strike="noStrike">
                        <a:latin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latin typeface="Arial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fr-FR" sz="1100" b="0" i="0" u="none" strike="noStrike">
                        <a:latin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latin typeface="Arial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latin typeface="Arial"/>
                        </a:rPr>
                        <a:t>;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3348"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latin typeface="Arial"/>
                        </a:rPr>
                        <a:t>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latin typeface="Arial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latin typeface="Arial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latin typeface="Arial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latin typeface="Arial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latin typeface="Arial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latin typeface="Arial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latin typeface="Arial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latin typeface="Arial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latin typeface="Arial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latin typeface="Arial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latin typeface="Arial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latin typeface="Arial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latin typeface="Arial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fr-FR" sz="1100" b="0" i="0" u="none" strike="noStrike">
                        <a:latin typeface="Arial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latin typeface="Arial"/>
                        </a:rPr>
                        <a:t>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fr-FR" sz="1100" b="0" i="0" u="none" strike="noStrike">
                        <a:latin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latin typeface="Arial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fr-FR" sz="1100" b="0" i="0" u="none" strike="noStrike">
                        <a:latin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latin typeface="Arial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latin typeface="Arial"/>
                        </a:rPr>
                        <a:t>;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3348"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latin typeface="Arial"/>
                        </a:rPr>
                        <a:t>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latin typeface="Arial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latin typeface="Arial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latin typeface="Arial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latin typeface="Arial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latin typeface="Arial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latin typeface="Arial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latin typeface="Arial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latin typeface="Arial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latin typeface="Arial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latin typeface="Arial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latin typeface="Arial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latin typeface="Arial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latin typeface="Arial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fr-FR" sz="1100" b="0" i="0" u="none" strike="noStrike">
                        <a:latin typeface="Arial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latin typeface="Arial"/>
                        </a:rPr>
                        <a:t>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fr-FR" sz="1100" b="0" i="0" u="none" strike="noStrike">
                        <a:latin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latin typeface="Arial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fr-FR" sz="1100" b="0" i="0" u="none" strike="noStrike">
                        <a:latin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latin typeface="Arial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latin typeface="Arial"/>
                        </a:rPr>
                        <a:t>;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3348"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latin typeface="Arial"/>
                        </a:rPr>
                        <a:t>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latin typeface="Arial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latin typeface="Arial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latin typeface="Arial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latin typeface="Arial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latin typeface="Arial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latin typeface="Arial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latin typeface="Arial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latin typeface="Arial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latin typeface="Arial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latin typeface="Arial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latin typeface="Arial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latin typeface="Arial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latin typeface="Arial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fr-FR" sz="1100" b="0" i="0" u="none" strike="noStrike">
                        <a:latin typeface="Arial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latin typeface="Arial"/>
                        </a:rPr>
                        <a:t>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fr-FR" sz="1100" b="0" i="0" u="none" strike="noStrike">
                        <a:latin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latin typeface="Arial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fr-FR" sz="1100" b="0" i="0" u="none" strike="noStrike">
                        <a:latin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latin typeface="Arial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latin typeface="Arial"/>
                        </a:rPr>
                        <a:t>;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3348"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latin typeface="Arial"/>
                        </a:rPr>
                        <a:t>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latin typeface="Arial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latin typeface="Arial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latin typeface="Arial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latin typeface="Arial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latin typeface="Arial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latin typeface="Arial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latin typeface="Arial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latin typeface="Arial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latin typeface="Arial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latin typeface="Arial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latin typeface="Arial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latin typeface="Arial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latin typeface="Arial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fr-FR" sz="1100" b="0" i="0" u="none" strike="noStrike">
                        <a:latin typeface="Arial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latin typeface="Arial"/>
                        </a:rPr>
                        <a:t>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fr-FR" sz="1100" b="0" i="0" u="none" strike="noStrike">
                        <a:latin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latin typeface="Arial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fr-FR" sz="1100" b="0" i="0" u="none" strike="noStrike">
                        <a:latin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latin typeface="Arial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latin typeface="Arial"/>
                        </a:rPr>
                        <a:t>;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3348"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latin typeface="Arial"/>
                        </a:rPr>
                        <a:t>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latin typeface="Arial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latin typeface="Arial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latin typeface="Arial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latin typeface="Arial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latin typeface="Arial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latin typeface="Arial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latin typeface="Arial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latin typeface="Arial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latin typeface="Arial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latin typeface="Arial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latin typeface="Arial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latin typeface="Arial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latin typeface="Arial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fr-FR" sz="1100" b="0" i="0" u="none" strike="noStrike">
                        <a:latin typeface="Arial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latin typeface="Arial"/>
                        </a:rPr>
                        <a:t>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fr-FR" sz="1100" b="0" i="0" u="none" strike="noStrike">
                        <a:latin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latin typeface="Arial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fr-FR" sz="1100" b="0" i="0" u="none" strike="noStrike">
                        <a:latin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latin typeface="Arial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latin typeface="Arial"/>
                        </a:rPr>
                        <a:t>;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3348"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latin typeface="Arial"/>
                        </a:rPr>
                        <a:t>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latin typeface="Arial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latin typeface="Arial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latin typeface="Arial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latin typeface="Arial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latin typeface="Arial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latin typeface="Arial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latin typeface="Arial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latin typeface="Arial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latin typeface="Arial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latin typeface="Arial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latin typeface="Arial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latin typeface="Arial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latin typeface="Arial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fr-FR" sz="1100" b="0" i="0" u="none" strike="noStrike">
                        <a:latin typeface="Arial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latin typeface="Arial"/>
                        </a:rPr>
                        <a:t>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fr-FR" sz="1100" b="0" i="0" u="none" strike="noStrike">
                        <a:latin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latin typeface="Arial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fr-FR" sz="1100" b="0" i="0" u="none" strike="noStrike">
                        <a:latin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latin typeface="Arial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latin typeface="Arial"/>
                        </a:rPr>
                        <a:t>;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43348"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latin typeface="Arial"/>
                        </a:rPr>
                        <a:t>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latin typeface="Arial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latin typeface="Arial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latin typeface="Arial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latin typeface="Arial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latin typeface="Arial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latin typeface="Arial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latin typeface="Arial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latin typeface="Arial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latin typeface="Arial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latin typeface="Arial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latin typeface="Arial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latin typeface="Arial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latin typeface="Arial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fr-FR" sz="1100" b="0" i="0" u="none" strike="noStrike">
                        <a:latin typeface="Arial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latin typeface="Arial"/>
                        </a:rPr>
                        <a:t>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fr-FR" sz="1100" b="0" i="0" u="none" strike="noStrike">
                        <a:latin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latin typeface="Arial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fr-FR" sz="1100" b="0" i="0" u="none" strike="noStrike">
                        <a:latin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latin typeface="Arial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latin typeface="Arial"/>
                        </a:rPr>
                        <a:t>;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43348"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latin typeface="Arial"/>
                        </a:rPr>
                        <a:t>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latin typeface="Arial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latin typeface="Arial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latin typeface="Arial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latin typeface="Arial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latin typeface="Arial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latin typeface="Arial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latin typeface="Arial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latin typeface="Arial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latin typeface="Arial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latin typeface="Arial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latin typeface="Arial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latin typeface="Arial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latin typeface="Arial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fr-FR" sz="1100" b="0" i="0" u="none" strike="noStrike">
                        <a:latin typeface="Arial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latin typeface="Arial"/>
                        </a:rPr>
                        <a:t>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fr-FR" sz="1100" b="0" i="0" u="none" strike="noStrike">
                        <a:latin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latin typeface="Arial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fr-FR" sz="1100" b="0" i="0" u="none" strike="noStrike">
                        <a:latin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latin typeface="Arial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latin typeface="Arial"/>
                        </a:rPr>
                        <a:t>;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43348"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latin typeface="Arial"/>
                        </a:rPr>
                        <a:t>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latin typeface="Arial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latin typeface="Arial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latin typeface="Arial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latin typeface="Arial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latin typeface="Arial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latin typeface="Arial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latin typeface="Arial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latin typeface="Arial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latin typeface="Arial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latin typeface="Arial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latin typeface="Arial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latin typeface="Arial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latin typeface="Arial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fr-FR" sz="1100" b="0" i="0" u="none" strike="noStrike">
                        <a:latin typeface="Arial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latin typeface="Arial"/>
                        </a:rPr>
                        <a:t>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fr-FR" sz="1100" b="0" i="0" u="none" strike="noStrike">
                        <a:latin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latin typeface="Arial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fr-FR" sz="1100" b="0" i="0" u="none" strike="noStrike">
                        <a:latin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latin typeface="Arial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latin typeface="Arial"/>
                        </a:rPr>
                        <a:t>;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43348"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latin typeface="Arial"/>
                        </a:rPr>
                        <a:t>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latin typeface="Arial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latin typeface="Arial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latin typeface="Arial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latin typeface="Arial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latin typeface="Arial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latin typeface="Arial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latin typeface="Arial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latin typeface="Arial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latin typeface="Arial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latin typeface="Arial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latin typeface="Arial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latin typeface="Arial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latin typeface="Arial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fr-FR" sz="1100" b="0" i="0" u="none" strike="noStrike">
                        <a:latin typeface="Arial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latin typeface="Arial"/>
                        </a:rPr>
                        <a:t>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fr-FR" sz="1100" b="0" i="0" u="none" strike="noStrike">
                        <a:latin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latin typeface="Arial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fr-FR" sz="1100" b="0" i="0" u="none" strike="noStrike">
                        <a:latin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latin typeface="Arial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latin typeface="Arial"/>
                        </a:rPr>
                        <a:t>;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43348"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latin typeface="Arial"/>
                        </a:rPr>
                        <a:t>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latin typeface="Arial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latin typeface="Arial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latin typeface="Arial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latin typeface="Arial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latin typeface="Arial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latin typeface="Arial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latin typeface="Arial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latin typeface="Arial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latin typeface="Arial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latin typeface="Arial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latin typeface="Arial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latin typeface="Arial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latin typeface="Arial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fr-FR" sz="1100" b="0" i="0" u="none" strike="noStrike">
                        <a:latin typeface="Arial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latin typeface="Arial"/>
                        </a:rPr>
                        <a:t>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fr-FR" sz="1100" b="0" i="0" u="none" strike="noStrike">
                        <a:latin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latin typeface="Arial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fr-FR" sz="1100" b="0" i="0" u="none" strike="noStrike">
                        <a:latin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latin typeface="Arial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 dirty="0">
                          <a:latin typeface="Arial"/>
                        </a:rPr>
                        <a:t>;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53003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778098"/>
          </a:xfrm>
        </p:spPr>
        <p:txBody>
          <a:bodyPr/>
          <a:lstStyle/>
          <a:p>
            <a:r>
              <a:rPr lang="fr-FR" dirty="0" smtClean="0"/>
              <a:t>Exercice 3 CMR: cigognes blanches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95536" y="836712"/>
            <a:ext cx="8229600" cy="619268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fr-FR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 </a:t>
            </a:r>
            <a:r>
              <a:rPr lang="fr-FR" sz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hat</a:t>
            </a:r>
            <a:r>
              <a:rPr lang="fr-FR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  51</a:t>
            </a:r>
          </a:p>
          <a:p>
            <a:pPr marL="0" indent="0">
              <a:buNone/>
            </a:pPr>
            <a:r>
              <a:rPr lang="fr-FR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lang="fr-FR" sz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M_t</a:t>
            </a:r>
            <a:r>
              <a:rPr lang="fr-FR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+1=  48</a:t>
            </a:r>
          </a:p>
          <a:p>
            <a:pPr marL="0" indent="0">
              <a:buNone/>
            </a:pPr>
            <a:r>
              <a:rPr lang="fr-FR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Occasions=  14</a:t>
            </a:r>
          </a:p>
          <a:p>
            <a:pPr marL="0" indent="0">
              <a:buNone/>
            </a:pP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CH Data Format= List-directed input</a:t>
            </a:r>
          </a:p>
          <a:p>
            <a:pPr marL="0" indent="0">
              <a:buNone/>
            </a:pPr>
            <a:endParaRPr lang="fr-FR" sz="12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Stanley &amp; Burnham Closure Test (Low p-values suggest population not closed):</a:t>
            </a:r>
          </a:p>
          <a:p>
            <a:pPr marL="0" indent="0">
              <a:buNone/>
            </a:pPr>
            <a:r>
              <a:rPr lang="fr-FR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Chi-square </a:t>
            </a:r>
            <a:r>
              <a:rPr lang="fr-FR" sz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statistic</a:t>
            </a:r>
            <a:r>
              <a:rPr lang="fr-FR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     8.07683</a:t>
            </a:r>
          </a:p>
          <a:p>
            <a:pPr marL="0" indent="0">
              <a:buNone/>
            </a:pPr>
            <a:r>
              <a:rPr lang="fr-FR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</a:t>
            </a:r>
            <a:r>
              <a:rPr lang="fr-FR" sz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fr-FR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         16.</a:t>
            </a:r>
          </a:p>
          <a:p>
            <a:pPr marL="0" indent="0">
              <a:buNone/>
            </a:pPr>
            <a:r>
              <a:rPr lang="fr-FR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p-value=     0.94655</a:t>
            </a:r>
          </a:p>
          <a:p>
            <a:pPr marL="0" indent="0">
              <a:buNone/>
            </a:pPr>
            <a:endParaRPr lang="fr-FR" sz="12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Otis et al. (1978) Closure Test (Low p-values suggest population not closed):</a:t>
            </a:r>
          </a:p>
          <a:p>
            <a:pPr marL="0" indent="0">
              <a:buNone/>
            </a:pPr>
            <a:r>
              <a:rPr lang="fr-FR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z-value=    -1.37471</a:t>
            </a:r>
          </a:p>
          <a:p>
            <a:pPr marL="0" indent="0">
              <a:buNone/>
            </a:pPr>
            <a:r>
              <a:rPr lang="fr-FR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p-value=     0.08461</a:t>
            </a:r>
          </a:p>
          <a:p>
            <a:pPr marL="0" indent="0">
              <a:buNone/>
            </a:pPr>
            <a:endParaRPr lang="fr-FR" sz="12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Component Statistics of Stanley &amp; Burnham Closure Test</a:t>
            </a:r>
          </a:p>
          <a:p>
            <a:pPr marL="0" indent="0">
              <a:buNone/>
            </a:pPr>
            <a:r>
              <a:rPr lang="fr-FR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-------------------------------------------------------------------------------</a:t>
            </a:r>
          </a:p>
          <a:p>
            <a:pPr marL="0" indent="0">
              <a:buNone/>
            </a:pPr>
            <a:r>
              <a:rPr lang="fr-FR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Component   Chi-square             </a:t>
            </a:r>
            <a:r>
              <a:rPr lang="fr-FR" sz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fr-FR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p-value</a:t>
            </a:r>
          </a:p>
          <a:p>
            <a:pPr marL="0" indent="0">
              <a:buNone/>
            </a:pPr>
            <a:r>
              <a:rPr lang="fr-FR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-------------------------------------------------------------------------------</a:t>
            </a:r>
          </a:p>
          <a:p>
            <a:pPr marL="0" indent="0">
              <a:buNone/>
            </a:pP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Tests for additions to population (Low p-values suggest there were additions)</a:t>
            </a:r>
          </a:p>
          <a:p>
            <a:pPr marL="0" indent="0">
              <a:buNone/>
            </a:pPr>
            <a:r>
              <a:rPr lang="nn-NO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NR vs JS     3.47514               4.          0.48167</a:t>
            </a:r>
          </a:p>
          <a:p>
            <a:pPr marL="0" indent="0">
              <a:buNone/>
            </a:pPr>
            <a:r>
              <a:rPr lang="de-DE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de-DE" sz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M_t</a:t>
            </a:r>
            <a:r>
              <a:rPr lang="de-DE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vs</a:t>
            </a:r>
            <a:r>
              <a:rPr lang="de-DE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NM     7.75236              13.          0.85935</a:t>
            </a:r>
          </a:p>
          <a:p>
            <a:pPr marL="0" indent="0">
              <a:buNone/>
            </a:pPr>
            <a:endParaRPr lang="fr-FR" sz="12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Tests for losses from population (Low p-values suggest there were losses)</a:t>
            </a:r>
          </a:p>
          <a:p>
            <a:pPr marL="0" indent="0">
              <a:buNone/>
            </a:pPr>
            <a:r>
              <a:rPr lang="nn-NO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M_t vs NR     4.60170              12.          0.96998</a:t>
            </a:r>
          </a:p>
          <a:p>
            <a:pPr marL="0" indent="0">
              <a:buNone/>
            </a:pPr>
            <a:r>
              <a:rPr lang="fr-FR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NM vs JS     0.32447               3.          0.95536</a:t>
            </a:r>
          </a:p>
          <a:p>
            <a:pPr marL="0" indent="0">
              <a:buNone/>
            </a:pPr>
            <a:r>
              <a:rPr lang="fr-FR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-------------------------------------------------------------------------------</a:t>
            </a:r>
            <a:endParaRPr lang="fr-FR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0487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8" name="Text Box 8"/>
          <p:cNvSpPr txBox="1">
            <a:spLocks noChangeArrowheads="1"/>
          </p:cNvSpPr>
          <p:nvPr/>
        </p:nvSpPr>
        <p:spPr bwMode="auto">
          <a:xfrm>
            <a:off x="250825" y="1196975"/>
            <a:ext cx="8748713" cy="384175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lnSpc>
                <a:spcPct val="80000"/>
              </a:lnSpc>
              <a:spcBef>
                <a:spcPct val="20000"/>
              </a:spcBef>
            </a:pPr>
            <a:r>
              <a:rPr lang="fr-FR" sz="2400" b="1"/>
              <a:t>Estimer des effectifs par </a:t>
            </a:r>
            <a:r>
              <a:rPr lang="fr-FR" sz="2400" b="1">
                <a:solidFill>
                  <a:srgbClr val="0000CC"/>
                </a:solidFill>
              </a:rPr>
              <a:t>groupes </a:t>
            </a:r>
            <a:r>
              <a:rPr lang="fr-FR" sz="2000" b="1">
                <a:solidFill>
                  <a:srgbClr val="0000CC"/>
                </a:solidFill>
              </a:rPr>
              <a:t>(p. ex. sexe, âge, site, année)</a:t>
            </a:r>
            <a:endParaRPr lang="fr-FR" sz="2000">
              <a:solidFill>
                <a:srgbClr val="0000CC"/>
              </a:solidFill>
            </a:endParaRPr>
          </a:p>
        </p:txBody>
      </p:sp>
      <p:sp>
        <p:nvSpPr>
          <p:cNvPr id="174094" name="Rectangle 14"/>
          <p:cNvSpPr>
            <a:spLocks noChangeArrowheads="1"/>
          </p:cNvSpPr>
          <p:nvPr/>
        </p:nvSpPr>
        <p:spPr bwMode="auto">
          <a:xfrm>
            <a:off x="179388" y="1773238"/>
            <a:ext cx="8424862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609600" indent="-609600" algn="l">
              <a:lnSpc>
                <a:spcPct val="80000"/>
              </a:lnSpc>
              <a:spcBef>
                <a:spcPct val="20000"/>
              </a:spcBef>
            </a:pPr>
            <a:r>
              <a:rPr lang="fr-FR" sz="2000">
                <a:cs typeface="Arial" charset="0"/>
              </a:rPr>
              <a:t>Ex: Nb de cigognes marquées hivernantes par type de bague</a:t>
            </a:r>
          </a:p>
        </p:txBody>
      </p:sp>
      <p:pic>
        <p:nvPicPr>
          <p:cNvPr id="174096" name="Picture 1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2205038"/>
            <a:ext cx="8964613" cy="4449762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</p:pic>
      <p:sp>
        <p:nvSpPr>
          <p:cNvPr id="174097" name="Rectangle 17"/>
          <p:cNvSpPr>
            <a:spLocks noChangeArrowheads="1"/>
          </p:cNvSpPr>
          <p:nvPr/>
        </p:nvSpPr>
        <p:spPr bwMode="auto">
          <a:xfrm>
            <a:off x="6877050" y="5445125"/>
            <a:ext cx="1582738" cy="215900"/>
          </a:xfrm>
          <a:prstGeom prst="rect">
            <a:avLst/>
          </a:prstGeom>
          <a:noFill/>
          <a:ln w="28575" algn="ctr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174098" name="Rectangle 18"/>
          <p:cNvSpPr>
            <a:spLocks noChangeArrowheads="1"/>
          </p:cNvSpPr>
          <p:nvPr/>
        </p:nvSpPr>
        <p:spPr bwMode="auto">
          <a:xfrm>
            <a:off x="6877050" y="5734050"/>
            <a:ext cx="1582738" cy="215900"/>
          </a:xfrm>
          <a:prstGeom prst="rect">
            <a:avLst/>
          </a:prstGeom>
          <a:noFill/>
          <a:ln w="28575" algn="ctr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174099" name="Rectangle 19"/>
          <p:cNvSpPr>
            <a:spLocks noChangeArrowheads="1"/>
          </p:cNvSpPr>
          <p:nvPr/>
        </p:nvSpPr>
        <p:spPr bwMode="auto">
          <a:xfrm>
            <a:off x="6877050" y="6092825"/>
            <a:ext cx="1582738" cy="215900"/>
          </a:xfrm>
          <a:prstGeom prst="rect">
            <a:avLst/>
          </a:prstGeom>
          <a:noFill/>
          <a:ln w="28575" algn="ctr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174100" name="Rectangle 20"/>
          <p:cNvSpPr>
            <a:spLocks noChangeArrowheads="1"/>
          </p:cNvSpPr>
          <p:nvPr/>
        </p:nvSpPr>
        <p:spPr bwMode="auto">
          <a:xfrm>
            <a:off x="5102225" y="5962650"/>
            <a:ext cx="431800" cy="215900"/>
          </a:xfrm>
          <a:prstGeom prst="rect">
            <a:avLst/>
          </a:prstGeom>
          <a:noFill/>
          <a:ln w="28575" algn="ctr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pic>
        <p:nvPicPr>
          <p:cNvPr id="174103" name="Picture 2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55650" y="5157788"/>
            <a:ext cx="2808288" cy="1276350"/>
          </a:xfrm>
          <a:prstGeom prst="rect">
            <a:avLst/>
          </a:prstGeom>
          <a:noFill/>
          <a:ln w="28575">
            <a:solidFill>
              <a:srgbClr val="000000"/>
            </a:solidFill>
            <a:miter lim="800000"/>
            <a:headEnd/>
            <a:tailEnd/>
          </a:ln>
        </p:spPr>
      </p:pic>
      <p:sp>
        <p:nvSpPr>
          <p:cNvPr id="16" name="Titre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778098"/>
          </a:xfrm>
        </p:spPr>
        <p:txBody>
          <a:bodyPr/>
          <a:lstStyle/>
          <a:p>
            <a:r>
              <a:rPr lang="fr-FR" dirty="0" smtClean="0"/>
              <a:t>Exercice 3 CMR: cigognes blanches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19705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097" grpId="0" animBg="1"/>
      <p:bldP spid="174098" grpId="0" animBg="1"/>
      <p:bldP spid="174099" grpId="0" animBg="1"/>
      <p:bldP spid="174100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319" name="Text Box 7"/>
          <p:cNvSpPr txBox="1">
            <a:spLocks noChangeArrowheads="1"/>
          </p:cNvSpPr>
          <p:nvPr/>
        </p:nvSpPr>
        <p:spPr bwMode="auto">
          <a:xfrm>
            <a:off x="250825" y="1196975"/>
            <a:ext cx="8748713" cy="395173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lnSpc>
                <a:spcPct val="80000"/>
              </a:lnSpc>
              <a:spcBef>
                <a:spcPct val="20000"/>
              </a:spcBef>
            </a:pPr>
            <a:r>
              <a:rPr lang="fr-FR" sz="2400" b="1" dirty="0"/>
              <a:t>Estimer des effectifs </a:t>
            </a:r>
            <a:r>
              <a:rPr lang="fr-FR" sz="2400" b="1" dirty="0" smtClean="0"/>
              <a:t>avec groupes (différences de bague)</a:t>
            </a:r>
            <a:endParaRPr lang="fr-FR" sz="2400" dirty="0">
              <a:solidFill>
                <a:srgbClr val="0000CC"/>
              </a:solidFill>
            </a:endParaRPr>
          </a:p>
        </p:txBody>
      </p:sp>
      <p:sp>
        <p:nvSpPr>
          <p:cNvPr id="269320" name="Rectangle 8"/>
          <p:cNvSpPr>
            <a:spLocks noChangeArrowheads="1"/>
          </p:cNvSpPr>
          <p:nvPr/>
        </p:nvSpPr>
        <p:spPr bwMode="auto">
          <a:xfrm>
            <a:off x="179388" y="1773238"/>
            <a:ext cx="8424862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609600" indent="-609600">
              <a:lnSpc>
                <a:spcPct val="80000"/>
              </a:lnSpc>
              <a:spcBef>
                <a:spcPct val="20000"/>
              </a:spcBef>
            </a:pPr>
            <a:r>
              <a:rPr lang="fr-FR" sz="2000" dirty="0" smtClean="0">
                <a:cs typeface="Arial" charset="0"/>
              </a:rPr>
              <a:t>Jeu de données </a:t>
            </a:r>
            <a:r>
              <a:rPr lang="fr-FR" sz="2000" b="1" dirty="0" smtClean="0">
                <a:cs typeface="Arial" charset="0"/>
              </a:rPr>
              <a:t>cigognes 2002 3G.INP</a:t>
            </a:r>
            <a:endParaRPr lang="fr-FR" sz="2000" b="1" dirty="0">
              <a:cs typeface="Arial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395536" y="2492896"/>
            <a:ext cx="828092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Model selection criteria.  Model selected has maximum value.</a:t>
            </a:r>
          </a:p>
          <a:p>
            <a:r>
              <a:rPr lang="en-US" dirty="0" smtClean="0"/>
              <a:t> </a:t>
            </a:r>
          </a:p>
          <a:p>
            <a:r>
              <a:rPr lang="en-US" dirty="0" smtClean="0"/>
              <a:t>Model     M(o)     M(h)     M(b)     M(</a:t>
            </a:r>
            <a:r>
              <a:rPr lang="en-US" dirty="0" err="1" smtClean="0"/>
              <a:t>bh</a:t>
            </a:r>
            <a:r>
              <a:rPr lang="en-US" dirty="0" smtClean="0"/>
              <a:t>)    M(t)     M(</a:t>
            </a:r>
            <a:r>
              <a:rPr lang="en-US" dirty="0" err="1" smtClean="0"/>
              <a:t>th</a:t>
            </a:r>
            <a:r>
              <a:rPr lang="en-US" dirty="0" smtClean="0"/>
              <a:t>)    M(</a:t>
            </a:r>
            <a:r>
              <a:rPr lang="en-US" dirty="0" err="1" smtClean="0"/>
              <a:t>tb</a:t>
            </a:r>
            <a:r>
              <a:rPr lang="en-US" dirty="0" smtClean="0"/>
              <a:t>)   M(</a:t>
            </a:r>
            <a:r>
              <a:rPr lang="en-US" dirty="0" err="1" smtClean="0"/>
              <a:t>tbh</a:t>
            </a:r>
            <a:r>
              <a:rPr lang="en-US" dirty="0" smtClean="0"/>
              <a:t>)</a:t>
            </a:r>
          </a:p>
          <a:p>
            <a:r>
              <a:rPr lang="en-US" dirty="0" smtClean="0"/>
              <a:t> Criteria  0.57      0.43       0.30      0.00       0.74      1.00      0.26      0.76 </a:t>
            </a:r>
          </a:p>
          <a:p>
            <a:r>
              <a:rPr lang="en-US" dirty="0" smtClean="0"/>
              <a:t> </a:t>
            </a:r>
          </a:p>
          <a:p>
            <a:r>
              <a:rPr lang="en-US" dirty="0" smtClean="0"/>
              <a:t>Appropriate model probably is  M(</a:t>
            </a:r>
            <a:r>
              <a:rPr lang="en-US" dirty="0" err="1" smtClean="0"/>
              <a:t>th</a:t>
            </a:r>
            <a:r>
              <a:rPr lang="en-US" dirty="0" smtClean="0"/>
              <a:t>)</a:t>
            </a:r>
          </a:p>
          <a:p>
            <a:r>
              <a:rPr lang="en-US" dirty="0" smtClean="0"/>
              <a:t> Suggested estimator is </a:t>
            </a:r>
            <a:r>
              <a:rPr lang="en-US" dirty="0" err="1" smtClean="0"/>
              <a:t>Chao's</a:t>
            </a:r>
            <a:r>
              <a:rPr lang="en-US" dirty="0" smtClean="0"/>
              <a:t> M(</a:t>
            </a:r>
            <a:r>
              <a:rPr lang="en-US" dirty="0" err="1" smtClean="0"/>
              <a:t>th</a:t>
            </a:r>
            <a:r>
              <a:rPr lang="en-US" dirty="0" smtClean="0"/>
              <a:t>).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>
                <a:sym typeface="Wingdings" pitchFamily="2" charset="2"/>
              </a:rPr>
              <a:t> </a:t>
            </a:r>
            <a:r>
              <a:rPr lang="en-US" dirty="0" err="1" smtClean="0">
                <a:sym typeface="Wingdings" pitchFamily="2" charset="2"/>
              </a:rPr>
              <a:t>Refaire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tourner</a:t>
            </a:r>
            <a:r>
              <a:rPr lang="en-US" dirty="0" smtClean="0">
                <a:sym typeface="Wingdings" pitchFamily="2" charset="2"/>
              </a:rPr>
              <a:t> le </a:t>
            </a:r>
            <a:r>
              <a:rPr lang="en-US" dirty="0" err="1" smtClean="0">
                <a:sym typeface="Wingdings" pitchFamily="2" charset="2"/>
              </a:rPr>
              <a:t>modèle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/>
              <a:t>Chao's</a:t>
            </a:r>
            <a:r>
              <a:rPr lang="en-US" dirty="0" smtClean="0"/>
              <a:t> M(</a:t>
            </a:r>
            <a:r>
              <a:rPr lang="en-US" dirty="0" err="1" smtClean="0"/>
              <a:t>th</a:t>
            </a:r>
            <a:r>
              <a:rPr lang="en-US" dirty="0" smtClean="0"/>
              <a:t>) </a:t>
            </a:r>
            <a:r>
              <a:rPr lang="en-US" dirty="0" err="1" smtClean="0"/>
              <a:t>seul</a:t>
            </a:r>
            <a:r>
              <a:rPr lang="en-US" dirty="0" smtClean="0"/>
              <a:t>: </a:t>
            </a:r>
            <a:r>
              <a:rPr lang="en-US" dirty="0" err="1" smtClean="0"/>
              <a:t>il</a:t>
            </a:r>
            <a:r>
              <a:rPr lang="en-US" dirty="0" smtClean="0"/>
              <a:t> </a:t>
            </a:r>
            <a:r>
              <a:rPr lang="en-US" dirty="0" err="1" smtClean="0"/>
              <a:t>séparera</a:t>
            </a:r>
            <a:r>
              <a:rPr lang="en-US" dirty="0" smtClean="0"/>
              <a:t> les estimations pour </a:t>
            </a:r>
            <a:r>
              <a:rPr lang="en-US" dirty="0" err="1" smtClean="0"/>
              <a:t>chaque</a:t>
            </a:r>
            <a:r>
              <a:rPr lang="en-US" dirty="0" smtClean="0"/>
              <a:t> type de </a:t>
            </a:r>
            <a:r>
              <a:rPr lang="en-US" dirty="0" err="1" smtClean="0"/>
              <a:t>marquage</a:t>
            </a:r>
            <a:endParaRPr lang="en-US" dirty="0" smtClean="0"/>
          </a:p>
        </p:txBody>
      </p:sp>
      <p:sp>
        <p:nvSpPr>
          <p:cNvPr id="11" name="Titre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778098"/>
          </a:xfrm>
        </p:spPr>
        <p:txBody>
          <a:bodyPr/>
          <a:lstStyle/>
          <a:p>
            <a:r>
              <a:rPr lang="fr-FR" dirty="0" smtClean="0"/>
              <a:t>Exercice 3 CMR: cigognes blanches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35496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319" name="Text Box 7"/>
          <p:cNvSpPr txBox="1">
            <a:spLocks noChangeArrowheads="1"/>
          </p:cNvSpPr>
          <p:nvPr/>
        </p:nvSpPr>
        <p:spPr bwMode="auto">
          <a:xfrm>
            <a:off x="250825" y="1196975"/>
            <a:ext cx="8748713" cy="395173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lnSpc>
                <a:spcPct val="80000"/>
              </a:lnSpc>
              <a:spcBef>
                <a:spcPct val="20000"/>
              </a:spcBef>
            </a:pPr>
            <a:r>
              <a:rPr lang="fr-FR" sz="2400" b="1" dirty="0"/>
              <a:t>Estimer des effectifs par </a:t>
            </a:r>
            <a:r>
              <a:rPr lang="fr-FR" sz="2400" b="1" dirty="0">
                <a:solidFill>
                  <a:srgbClr val="0000CC"/>
                </a:solidFill>
              </a:rPr>
              <a:t>groupes </a:t>
            </a:r>
            <a:r>
              <a:rPr lang="fr-FR" sz="2400" b="1" dirty="0" smtClean="0">
                <a:solidFill>
                  <a:srgbClr val="0000CC"/>
                </a:solidFill>
              </a:rPr>
              <a:t>(type de bague)</a:t>
            </a:r>
            <a:endParaRPr lang="fr-FR" sz="2400" dirty="0">
              <a:solidFill>
                <a:srgbClr val="0000CC"/>
              </a:solidFill>
            </a:endParaRPr>
          </a:p>
        </p:txBody>
      </p:sp>
      <p:sp>
        <p:nvSpPr>
          <p:cNvPr id="269320" name="Rectangle 8"/>
          <p:cNvSpPr>
            <a:spLocks noChangeArrowheads="1"/>
          </p:cNvSpPr>
          <p:nvPr/>
        </p:nvSpPr>
        <p:spPr bwMode="auto">
          <a:xfrm>
            <a:off x="179388" y="1773238"/>
            <a:ext cx="8424862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609600" indent="-609600" algn="l">
              <a:lnSpc>
                <a:spcPct val="80000"/>
              </a:lnSpc>
              <a:spcBef>
                <a:spcPct val="20000"/>
              </a:spcBef>
            </a:pPr>
            <a:r>
              <a:rPr lang="fr-FR" sz="2000">
                <a:cs typeface="Arial" charset="0"/>
              </a:rPr>
              <a:t>Ex: Nb de cigognes marquées hivernantes par type de bague</a:t>
            </a:r>
          </a:p>
        </p:txBody>
      </p:sp>
      <p:pic>
        <p:nvPicPr>
          <p:cNvPr id="269330" name="Picture 1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7950" y="2112963"/>
            <a:ext cx="2193925" cy="449262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</p:pic>
      <p:pic>
        <p:nvPicPr>
          <p:cNvPr id="269331" name="Picture 19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79388" y="3716338"/>
            <a:ext cx="2419350" cy="292100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</p:pic>
      <p:pic>
        <p:nvPicPr>
          <p:cNvPr id="269332" name="Picture 20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66688" y="5085184"/>
            <a:ext cx="2284412" cy="338138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</p:pic>
      <p:sp>
        <p:nvSpPr>
          <p:cNvPr id="269334" name="Rectangle 22"/>
          <p:cNvSpPr>
            <a:spLocks noChangeArrowheads="1"/>
          </p:cNvSpPr>
          <p:nvPr/>
        </p:nvSpPr>
        <p:spPr bwMode="auto">
          <a:xfrm>
            <a:off x="5010083" y="2667261"/>
            <a:ext cx="720725" cy="576263"/>
          </a:xfrm>
          <a:prstGeom prst="rect">
            <a:avLst/>
          </a:prstGeom>
          <a:solidFill>
            <a:srgbClr val="FF6600">
              <a:alpha val="20000"/>
            </a:srgbClr>
          </a:solidFill>
          <a:ln w="28575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269335" name="Rectangle 23"/>
          <p:cNvSpPr>
            <a:spLocks noChangeArrowheads="1"/>
          </p:cNvSpPr>
          <p:nvPr/>
        </p:nvSpPr>
        <p:spPr bwMode="auto">
          <a:xfrm>
            <a:off x="6004127" y="2687926"/>
            <a:ext cx="649287" cy="576263"/>
          </a:xfrm>
          <a:prstGeom prst="rect">
            <a:avLst/>
          </a:prstGeom>
          <a:solidFill>
            <a:srgbClr val="FFCC00">
              <a:alpha val="39000"/>
            </a:srgbClr>
          </a:solidFill>
          <a:ln w="28575">
            <a:solidFill>
              <a:srgbClr val="FFCC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 dirty="0"/>
          </a:p>
        </p:txBody>
      </p:sp>
      <p:sp>
        <p:nvSpPr>
          <p:cNvPr id="269338" name="Rectangle 26"/>
          <p:cNvSpPr>
            <a:spLocks noChangeArrowheads="1"/>
          </p:cNvSpPr>
          <p:nvPr/>
        </p:nvSpPr>
        <p:spPr bwMode="auto">
          <a:xfrm>
            <a:off x="2122488" y="4314961"/>
            <a:ext cx="720725" cy="576263"/>
          </a:xfrm>
          <a:prstGeom prst="rect">
            <a:avLst/>
          </a:prstGeom>
          <a:solidFill>
            <a:srgbClr val="FF6600">
              <a:alpha val="20000"/>
            </a:srgbClr>
          </a:solidFill>
          <a:ln w="28575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269339" name="Rectangle 27"/>
          <p:cNvSpPr>
            <a:spLocks noChangeArrowheads="1"/>
          </p:cNvSpPr>
          <p:nvPr/>
        </p:nvSpPr>
        <p:spPr bwMode="auto">
          <a:xfrm>
            <a:off x="1259632" y="4314961"/>
            <a:ext cx="649287" cy="576263"/>
          </a:xfrm>
          <a:prstGeom prst="rect">
            <a:avLst/>
          </a:prstGeom>
          <a:solidFill>
            <a:srgbClr val="FFCC00">
              <a:alpha val="39000"/>
            </a:srgbClr>
          </a:solidFill>
          <a:ln w="28575">
            <a:solidFill>
              <a:srgbClr val="FFCC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269341" name="Rectangle 29"/>
          <p:cNvSpPr>
            <a:spLocks noChangeArrowheads="1"/>
          </p:cNvSpPr>
          <p:nvPr/>
        </p:nvSpPr>
        <p:spPr bwMode="auto">
          <a:xfrm>
            <a:off x="6004127" y="5464176"/>
            <a:ext cx="720725" cy="576262"/>
          </a:xfrm>
          <a:prstGeom prst="rect">
            <a:avLst/>
          </a:prstGeom>
          <a:solidFill>
            <a:srgbClr val="FF6600">
              <a:alpha val="20000"/>
            </a:srgbClr>
          </a:solidFill>
          <a:ln w="28575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269342" name="Rectangle 30"/>
          <p:cNvSpPr>
            <a:spLocks noChangeArrowheads="1"/>
          </p:cNvSpPr>
          <p:nvPr/>
        </p:nvSpPr>
        <p:spPr bwMode="auto">
          <a:xfrm>
            <a:off x="5091350" y="5464176"/>
            <a:ext cx="649287" cy="576262"/>
          </a:xfrm>
          <a:prstGeom prst="rect">
            <a:avLst/>
          </a:prstGeom>
          <a:solidFill>
            <a:srgbClr val="FFCC00">
              <a:alpha val="39000"/>
            </a:srgbClr>
          </a:solidFill>
          <a:ln w="28575">
            <a:solidFill>
              <a:srgbClr val="FFCC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269343" name="Rectangle 31"/>
          <p:cNvSpPr>
            <a:spLocks noChangeArrowheads="1"/>
          </p:cNvSpPr>
          <p:nvPr/>
        </p:nvSpPr>
        <p:spPr bwMode="auto">
          <a:xfrm>
            <a:off x="6228185" y="2349500"/>
            <a:ext cx="2591966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609600" indent="-609600" algn="l">
              <a:lnSpc>
                <a:spcPct val="80000"/>
              </a:lnSpc>
            </a:pPr>
            <a:r>
              <a:rPr lang="fr-FR" b="1" dirty="0">
                <a:solidFill>
                  <a:srgbClr val="0000CC"/>
                </a:solidFill>
                <a:cs typeface="Arial" charset="0"/>
                <a:sym typeface="Symbol" pitchFamily="18" charset="2"/>
              </a:rPr>
              <a:t> </a:t>
            </a:r>
            <a:r>
              <a:rPr lang="fr-FR" b="1" dirty="0">
                <a:solidFill>
                  <a:srgbClr val="0000CC"/>
                </a:solidFill>
                <a:cs typeface="Arial" charset="0"/>
              </a:rPr>
              <a:t>M(t) ou M(th</a:t>
            </a:r>
            <a:r>
              <a:rPr lang="fr-FR" b="1" dirty="0" smtClean="0">
                <a:solidFill>
                  <a:srgbClr val="0000CC"/>
                </a:solidFill>
                <a:cs typeface="Arial" charset="0"/>
              </a:rPr>
              <a:t>) ou M(h)</a:t>
            </a:r>
            <a:endParaRPr lang="fr-FR" b="1" dirty="0">
              <a:solidFill>
                <a:srgbClr val="0000CC"/>
              </a:solidFill>
              <a:cs typeface="Arial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16504" y="2714448"/>
            <a:ext cx="990014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Model     M(o)     M(h)     M(b)     M(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bh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    M(t)     M(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    M(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tb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   M(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tbh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Criteria  0.51     0.41     0.02     0.00     1.00     0.78     0.48     0.68</a:t>
            </a:r>
            <a:endParaRPr lang="fr-FR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65930" y="4293096"/>
            <a:ext cx="975697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 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Model     M(o)     M(h)     M(b)     M(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bh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    M(t)     M(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    M(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tb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   M(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tbh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Criteria  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0.91     1.00     0.47     0.53     0.00     0.10     0.61     0.60</a:t>
            </a:r>
            <a:endParaRPr lang="fr-FR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50578" y="5440273"/>
            <a:ext cx="884896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 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Model     M(o)     M(h)     M(b)     M(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bh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    M(t)     M(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    M(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tb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   M(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tbh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Criteria  0.57     0.43     0.30     0.00     0.74     1.00     0.26     0.76</a:t>
            </a:r>
            <a:endParaRPr lang="fr-FR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2" name="Titre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778098"/>
          </a:xfrm>
        </p:spPr>
        <p:txBody>
          <a:bodyPr/>
          <a:lstStyle/>
          <a:p>
            <a:r>
              <a:rPr lang="fr-FR" dirty="0" smtClean="0"/>
              <a:t>Exercice 3 CMR: cigognes blanches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70828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9338" grpId="0" animBg="1"/>
      <p:bldP spid="269339" grpId="0" animBg="1"/>
      <p:bldP spid="269341" grpId="0" animBg="1"/>
      <p:bldP spid="269342" grpId="0" animBg="1"/>
      <p:bldP spid="26934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/>
        </p:nvSpPr>
        <p:spPr bwMode="auto">
          <a:xfrm>
            <a:off x="323529" y="1340768"/>
            <a:ext cx="8569646" cy="2308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fr-FR" sz="2400" dirty="0"/>
              <a:t>Lorsque l’on dispose de </a:t>
            </a:r>
            <a:r>
              <a:rPr lang="fr-FR" sz="2400" b="1" dirty="0"/>
              <a:t>marques individuelles </a:t>
            </a:r>
            <a:r>
              <a:rPr lang="fr-FR" sz="2400" dirty="0"/>
              <a:t>et de la possibilité de répéter les sessions de captures de manière rapprochée, on peut obtenir des captures répétées pour chaque individu. </a:t>
            </a:r>
          </a:p>
          <a:p>
            <a:endParaRPr lang="fr-FR" sz="2400" dirty="0"/>
          </a:p>
          <a:p>
            <a:r>
              <a:rPr lang="fr-FR" sz="2400" dirty="0"/>
              <a:t>On résume ces informations dans des « </a:t>
            </a:r>
            <a:r>
              <a:rPr lang="fr-FR" sz="2400" b="1" dirty="0"/>
              <a:t>histoires de capture</a:t>
            </a:r>
            <a:r>
              <a:rPr lang="fr-FR" sz="2400" dirty="0"/>
              <a:t> »</a:t>
            </a:r>
          </a:p>
          <a:p>
            <a:endParaRPr lang="fr-FR" sz="2400" dirty="0"/>
          </a:p>
        </p:txBody>
      </p:sp>
      <p:sp>
        <p:nvSpPr>
          <p:cNvPr id="3" name="Text Box 4"/>
          <p:cNvSpPr txBox="1">
            <a:spLocks noChangeArrowheads="1"/>
          </p:cNvSpPr>
          <p:nvPr/>
        </p:nvSpPr>
        <p:spPr bwMode="auto">
          <a:xfrm>
            <a:off x="1470028" y="3756025"/>
            <a:ext cx="3185487" cy="23903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3200" baseline="-25000" dirty="0"/>
              <a:t>Session             </a:t>
            </a:r>
            <a:r>
              <a:rPr lang="en-US" sz="3200" baseline="-25000" dirty="0" smtClean="0"/>
              <a:t>  1 </a:t>
            </a:r>
            <a:r>
              <a:rPr lang="en-US" sz="3200" baseline="-25000" dirty="0"/>
              <a:t>2 3 4 5 6</a:t>
            </a:r>
          </a:p>
          <a:p>
            <a:pPr eaLnBrk="0" hangingPunct="0"/>
            <a:endParaRPr lang="en-US" sz="3200" baseline="-25000" dirty="0"/>
          </a:p>
          <a:p>
            <a:pPr eaLnBrk="0" hangingPunct="0"/>
            <a:r>
              <a:rPr lang="en-US" sz="3200" baseline="-25000" dirty="0" err="1"/>
              <a:t>individu</a:t>
            </a:r>
            <a:r>
              <a:rPr lang="en-US" sz="3200" baseline="-25000" dirty="0"/>
              <a:t> #1         1 0 1 1 0 1</a:t>
            </a:r>
          </a:p>
          <a:p>
            <a:pPr eaLnBrk="0" hangingPunct="0"/>
            <a:r>
              <a:rPr lang="en-US" sz="3200" baseline="-25000" dirty="0" err="1"/>
              <a:t>individu</a:t>
            </a:r>
            <a:r>
              <a:rPr lang="en-US" sz="3200" baseline="-25000" dirty="0"/>
              <a:t> #2         0 0 0 1 1 1 </a:t>
            </a:r>
          </a:p>
          <a:p>
            <a:pPr eaLnBrk="0" hangingPunct="0"/>
            <a:r>
              <a:rPr lang="en-US" sz="3200" baseline="-25000" dirty="0" err="1"/>
              <a:t>individu</a:t>
            </a:r>
            <a:r>
              <a:rPr lang="en-US" sz="3200" baseline="-25000" dirty="0"/>
              <a:t> #3         0 1 1 1 0 1</a:t>
            </a:r>
          </a:p>
          <a:p>
            <a:pPr eaLnBrk="0" hangingPunct="0"/>
            <a:r>
              <a:rPr lang="en-US" sz="3200" baseline="-25000" dirty="0"/>
              <a:t>…</a:t>
            </a:r>
          </a:p>
          <a:p>
            <a:pPr eaLnBrk="0" hangingPunct="0"/>
            <a:r>
              <a:rPr lang="en-US" sz="3200" baseline="-25000" dirty="0" err="1"/>
              <a:t>individu</a:t>
            </a:r>
            <a:r>
              <a:rPr lang="en-US" sz="3200" baseline="-25000" dirty="0"/>
              <a:t> </a:t>
            </a:r>
            <a:r>
              <a:rPr lang="en-US" sz="3200" baseline="-25000" dirty="0" smtClean="0"/>
              <a:t>#n         </a:t>
            </a:r>
            <a:r>
              <a:rPr lang="en-US" sz="3200" baseline="-25000" dirty="0"/>
              <a:t>0 0 1 1 0 0</a:t>
            </a:r>
          </a:p>
        </p:txBody>
      </p:sp>
      <p:sp>
        <p:nvSpPr>
          <p:cNvPr id="4" name="Text Box 5"/>
          <p:cNvSpPr txBox="1">
            <a:spLocks noChangeArrowheads="1"/>
          </p:cNvSpPr>
          <p:nvPr/>
        </p:nvSpPr>
        <p:spPr bwMode="auto">
          <a:xfrm>
            <a:off x="5257800" y="4365625"/>
            <a:ext cx="3132589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3600" baseline="-25000" dirty="0"/>
              <a:t>Avec   </a:t>
            </a:r>
            <a:r>
              <a:rPr lang="en-US" sz="3600" baseline="-25000" dirty="0" smtClean="0"/>
              <a:t> 1 </a:t>
            </a:r>
            <a:r>
              <a:rPr lang="en-US" sz="3600" baseline="-25000" dirty="0"/>
              <a:t>= </a:t>
            </a:r>
            <a:r>
              <a:rPr lang="en-US" sz="3600" baseline="-25000" dirty="0" err="1"/>
              <a:t>observé</a:t>
            </a:r>
            <a:endParaRPr lang="en-US" sz="3600" baseline="-25000" dirty="0"/>
          </a:p>
          <a:p>
            <a:pPr eaLnBrk="0" hangingPunct="0"/>
            <a:r>
              <a:rPr lang="en-US" sz="3600" baseline="-25000" dirty="0"/>
              <a:t>	</a:t>
            </a:r>
            <a:r>
              <a:rPr lang="en-US" sz="3600" baseline="-25000" dirty="0" smtClean="0"/>
              <a:t>0 </a:t>
            </a:r>
            <a:r>
              <a:rPr lang="en-US" sz="3600" baseline="-25000" dirty="0"/>
              <a:t>= non-</a:t>
            </a:r>
            <a:r>
              <a:rPr lang="en-US" sz="3600" baseline="-25000" dirty="0" err="1"/>
              <a:t>observé</a:t>
            </a:r>
            <a:endParaRPr lang="en-US" sz="3600" baseline="-25000" dirty="0"/>
          </a:p>
        </p:txBody>
      </p:sp>
      <p:sp>
        <p:nvSpPr>
          <p:cNvPr id="5" name="Text Box 7"/>
          <p:cNvSpPr txBox="1">
            <a:spLocks noChangeArrowheads="1"/>
          </p:cNvSpPr>
          <p:nvPr/>
        </p:nvSpPr>
        <p:spPr bwMode="auto">
          <a:xfrm>
            <a:off x="1522440" y="642918"/>
            <a:ext cx="6978650" cy="549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fr-FR" sz="3000" b="1" dirty="0"/>
              <a:t>Estimation avec le taux de capture - 1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0" y="0"/>
            <a:ext cx="2233304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800" b="1" dirty="0" smtClean="0"/>
              <a:t>Les CMR</a:t>
            </a:r>
            <a:endParaRPr lang="fr-FR" sz="3800" b="1" dirty="0"/>
          </a:p>
        </p:txBody>
      </p:sp>
    </p:spTree>
    <p:extLst>
      <p:ext uri="{BB962C8B-B14F-4D97-AF65-F5344CB8AC3E}">
        <p14:creationId xmlns:p14="http://schemas.microsoft.com/office/powerpoint/2010/main" val="2897056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367" name="Text Box 7"/>
          <p:cNvSpPr txBox="1">
            <a:spLocks noChangeArrowheads="1"/>
          </p:cNvSpPr>
          <p:nvPr/>
        </p:nvSpPr>
        <p:spPr bwMode="auto">
          <a:xfrm>
            <a:off x="250825" y="1196975"/>
            <a:ext cx="8748713" cy="395173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lnSpc>
                <a:spcPct val="80000"/>
              </a:lnSpc>
              <a:spcBef>
                <a:spcPct val="20000"/>
              </a:spcBef>
            </a:pPr>
            <a:r>
              <a:rPr lang="fr-FR" sz="2400" b="1" dirty="0"/>
              <a:t>Estimer des effectifs par </a:t>
            </a:r>
            <a:r>
              <a:rPr lang="fr-FR" sz="2400" b="1" dirty="0">
                <a:solidFill>
                  <a:srgbClr val="0000CC"/>
                </a:solidFill>
              </a:rPr>
              <a:t>groupes </a:t>
            </a:r>
            <a:r>
              <a:rPr lang="fr-FR" sz="2400" b="1" dirty="0" smtClean="0">
                <a:solidFill>
                  <a:srgbClr val="0000CC"/>
                </a:solidFill>
              </a:rPr>
              <a:t>(type de bague)</a:t>
            </a:r>
            <a:endParaRPr lang="fr-FR" sz="2400" dirty="0">
              <a:solidFill>
                <a:srgbClr val="0000CC"/>
              </a:solidFill>
            </a:endParaRPr>
          </a:p>
        </p:txBody>
      </p:sp>
      <p:sp>
        <p:nvSpPr>
          <p:cNvPr id="271368" name="Rectangle 8"/>
          <p:cNvSpPr>
            <a:spLocks noChangeArrowheads="1"/>
          </p:cNvSpPr>
          <p:nvPr/>
        </p:nvSpPr>
        <p:spPr bwMode="auto">
          <a:xfrm>
            <a:off x="179388" y="1773238"/>
            <a:ext cx="8424862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609600" indent="-609600" algn="l">
              <a:lnSpc>
                <a:spcPct val="80000"/>
              </a:lnSpc>
              <a:spcBef>
                <a:spcPct val="20000"/>
              </a:spcBef>
            </a:pPr>
            <a:r>
              <a:rPr lang="fr-FR" sz="2000">
                <a:cs typeface="Arial" charset="0"/>
              </a:rPr>
              <a:t>Ex: Nb de cigognes marquées hivernantes par type de bague</a:t>
            </a:r>
          </a:p>
        </p:txBody>
      </p:sp>
      <p:sp>
        <p:nvSpPr>
          <p:cNvPr id="13" name="Rectangle 12"/>
          <p:cNvSpPr/>
          <p:nvPr/>
        </p:nvSpPr>
        <p:spPr>
          <a:xfrm>
            <a:off x="0" y="2204864"/>
            <a:ext cx="9144000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Population estimate under time variation and  individual heterogeneity in capture </a:t>
            </a:r>
            <a:r>
              <a:rPr lang="en-US" dirty="0" err="1" smtClean="0"/>
              <a:t>probabilies</a:t>
            </a:r>
            <a:r>
              <a:rPr lang="en-US" dirty="0" smtClean="0"/>
              <a:t>.</a:t>
            </a:r>
          </a:p>
          <a:p>
            <a:r>
              <a:rPr lang="en-US" dirty="0" smtClean="0"/>
              <a:t> See model M(</a:t>
            </a:r>
            <a:r>
              <a:rPr lang="en-US" dirty="0" err="1" smtClean="0"/>
              <a:t>th</a:t>
            </a:r>
            <a:r>
              <a:rPr lang="en-US" dirty="0" smtClean="0"/>
              <a:t>) of Chao et al. (1992).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 metal</a:t>
            </a:r>
          </a:p>
          <a:p>
            <a:r>
              <a:rPr lang="en-US" dirty="0" smtClean="0"/>
              <a:t> </a:t>
            </a:r>
          </a:p>
          <a:p>
            <a:r>
              <a:rPr lang="en-US" dirty="0" smtClean="0"/>
              <a:t> Number of trapping occasions was          14</a:t>
            </a:r>
          </a:p>
          <a:p>
            <a:r>
              <a:rPr lang="en-US" dirty="0" smtClean="0"/>
              <a:t> Number of animals captured, M(t+1), was    25</a:t>
            </a:r>
          </a:p>
          <a:p>
            <a:r>
              <a:rPr lang="en-US" dirty="0" smtClean="0"/>
              <a:t> Total number of captures, n., was          56</a:t>
            </a:r>
          </a:p>
          <a:p>
            <a:r>
              <a:rPr lang="en-US" dirty="0" smtClean="0"/>
              <a:t>    </a:t>
            </a:r>
          </a:p>
          <a:p>
            <a:r>
              <a:rPr lang="en-US" dirty="0" smtClean="0"/>
              <a:t> p-hat(j) =  0.00 0.07 0.00 0.04 0.11 0.07 0.14 0.00 0.18 0.00</a:t>
            </a:r>
          </a:p>
          <a:p>
            <a:r>
              <a:rPr lang="en-US" dirty="0" smtClean="0"/>
              <a:t>             0.29 0.36 0.46 0.29</a:t>
            </a:r>
          </a:p>
          <a:p>
            <a:endParaRPr lang="en-US" dirty="0" smtClean="0"/>
          </a:p>
          <a:p>
            <a:r>
              <a:rPr lang="en-US" dirty="0" smtClean="0"/>
              <a:t> Bias-corrected population estimate is         </a:t>
            </a:r>
            <a:r>
              <a:rPr lang="en-US" dirty="0" smtClean="0">
                <a:solidFill>
                  <a:srgbClr val="FF0000"/>
                </a:solidFill>
              </a:rPr>
              <a:t>28 with standard error    2.8560</a:t>
            </a:r>
          </a:p>
          <a:p>
            <a:r>
              <a:rPr lang="en-US" dirty="0" smtClean="0"/>
              <a:t> Approximate 95 percent confidence interval         26 to         39</a:t>
            </a:r>
            <a:endParaRPr lang="fr-FR" dirty="0"/>
          </a:p>
        </p:txBody>
      </p:sp>
      <p:sp>
        <p:nvSpPr>
          <p:cNvPr id="11" name="Titre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778098"/>
          </a:xfrm>
        </p:spPr>
        <p:txBody>
          <a:bodyPr/>
          <a:lstStyle/>
          <a:p>
            <a:r>
              <a:rPr lang="fr-FR" dirty="0" smtClean="0"/>
              <a:t>Exercice 3 CMR: cigognes blanches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72464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367" name="Text Box 7"/>
          <p:cNvSpPr txBox="1">
            <a:spLocks noChangeArrowheads="1"/>
          </p:cNvSpPr>
          <p:nvPr/>
        </p:nvSpPr>
        <p:spPr bwMode="auto">
          <a:xfrm>
            <a:off x="250825" y="1196975"/>
            <a:ext cx="8748713" cy="395173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lnSpc>
                <a:spcPct val="80000"/>
              </a:lnSpc>
              <a:spcBef>
                <a:spcPct val="20000"/>
              </a:spcBef>
            </a:pPr>
            <a:r>
              <a:rPr lang="fr-FR" sz="2400" b="1" dirty="0"/>
              <a:t>Estimer des effectifs par </a:t>
            </a:r>
            <a:r>
              <a:rPr lang="fr-FR" sz="2400" b="1" dirty="0">
                <a:solidFill>
                  <a:srgbClr val="0000CC"/>
                </a:solidFill>
              </a:rPr>
              <a:t>groupes </a:t>
            </a:r>
            <a:r>
              <a:rPr lang="fr-FR" sz="2400" b="1" dirty="0" smtClean="0">
                <a:solidFill>
                  <a:srgbClr val="0000CC"/>
                </a:solidFill>
              </a:rPr>
              <a:t>(type de bague)</a:t>
            </a:r>
            <a:endParaRPr lang="fr-FR" sz="2400" dirty="0">
              <a:solidFill>
                <a:srgbClr val="0000CC"/>
              </a:solidFill>
            </a:endParaRPr>
          </a:p>
        </p:txBody>
      </p:sp>
      <p:sp>
        <p:nvSpPr>
          <p:cNvPr id="271368" name="Rectangle 8"/>
          <p:cNvSpPr>
            <a:spLocks noChangeArrowheads="1"/>
          </p:cNvSpPr>
          <p:nvPr/>
        </p:nvSpPr>
        <p:spPr bwMode="auto">
          <a:xfrm>
            <a:off x="179388" y="1773238"/>
            <a:ext cx="8424862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609600" indent="-609600" algn="l">
              <a:lnSpc>
                <a:spcPct val="80000"/>
              </a:lnSpc>
              <a:spcBef>
                <a:spcPct val="20000"/>
              </a:spcBef>
            </a:pPr>
            <a:r>
              <a:rPr lang="fr-FR" sz="2000">
                <a:cs typeface="Arial" charset="0"/>
              </a:rPr>
              <a:t>Ex: Nb de cigognes marquées hivernantes par type de bague</a:t>
            </a:r>
          </a:p>
        </p:txBody>
      </p:sp>
      <p:sp>
        <p:nvSpPr>
          <p:cNvPr id="13" name="Rectangle 12"/>
          <p:cNvSpPr/>
          <p:nvPr/>
        </p:nvSpPr>
        <p:spPr>
          <a:xfrm>
            <a:off x="0" y="2204864"/>
            <a:ext cx="914400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Population estimate under time variation and  individual heterogeneity in capture </a:t>
            </a:r>
            <a:r>
              <a:rPr lang="en-US" dirty="0" err="1" smtClean="0"/>
              <a:t>probabilies</a:t>
            </a:r>
            <a:r>
              <a:rPr lang="en-US" dirty="0" smtClean="0"/>
              <a:t>.</a:t>
            </a:r>
          </a:p>
          <a:p>
            <a:r>
              <a:rPr lang="en-US" dirty="0" smtClean="0"/>
              <a:t> See model M(</a:t>
            </a:r>
            <a:r>
              <a:rPr lang="en-US" dirty="0" err="1" smtClean="0"/>
              <a:t>th</a:t>
            </a:r>
            <a:r>
              <a:rPr lang="en-US" dirty="0" smtClean="0"/>
              <a:t>) of Chao et al. (1992).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</a:rPr>
              <a:t>couleur</a:t>
            </a:r>
            <a:endParaRPr lang="en-US" b="1" dirty="0" smtClean="0">
              <a:solidFill>
                <a:srgbClr val="FF0000"/>
              </a:solidFill>
            </a:endParaRPr>
          </a:p>
          <a:p>
            <a:r>
              <a:rPr lang="en-US" b="1" dirty="0" smtClean="0">
                <a:solidFill>
                  <a:srgbClr val="FF0000"/>
                </a:solidFill>
              </a:rPr>
              <a:t> 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Number of trapping occasions was          14</a:t>
            </a:r>
          </a:p>
          <a:p>
            <a:r>
              <a:rPr lang="en-US" dirty="0" smtClean="0"/>
              <a:t> Number of animals captured, M(t+1), was    10</a:t>
            </a:r>
          </a:p>
          <a:p>
            <a:r>
              <a:rPr lang="en-US" dirty="0" smtClean="0"/>
              <a:t> Total number of captures, n., was          18</a:t>
            </a:r>
          </a:p>
          <a:p>
            <a:r>
              <a:rPr lang="en-US" dirty="0" smtClean="0"/>
              <a:t>  </a:t>
            </a:r>
          </a:p>
          <a:p>
            <a:r>
              <a:rPr lang="en-US" dirty="0" smtClean="0"/>
              <a:t> p-hat(j) =  0.00 0.07 0.00 0.00 0.00 0.07 0.07 0.07 0.00 0.07</a:t>
            </a:r>
          </a:p>
          <a:p>
            <a:r>
              <a:rPr lang="en-US" dirty="0" smtClean="0"/>
              <a:t>             0.07 0.33 0.07 0.40</a:t>
            </a:r>
          </a:p>
          <a:p>
            <a:r>
              <a:rPr lang="en-US" dirty="0" smtClean="0"/>
              <a:t> </a:t>
            </a:r>
          </a:p>
          <a:p>
            <a:r>
              <a:rPr lang="en-US" dirty="0" smtClean="0"/>
              <a:t> </a:t>
            </a:r>
          </a:p>
          <a:p>
            <a:r>
              <a:rPr lang="en-US" dirty="0" smtClean="0"/>
              <a:t> Bias-corrected population estimate </a:t>
            </a:r>
            <a:r>
              <a:rPr lang="en-US" dirty="0" smtClean="0">
                <a:solidFill>
                  <a:srgbClr val="FF0000"/>
                </a:solidFill>
              </a:rPr>
              <a:t>is         15 with standard error    5.4009</a:t>
            </a:r>
          </a:p>
          <a:p>
            <a:r>
              <a:rPr lang="en-US" dirty="0" smtClean="0"/>
              <a:t> </a:t>
            </a:r>
          </a:p>
          <a:p>
            <a:r>
              <a:rPr lang="en-US" dirty="0" smtClean="0"/>
              <a:t> Approximate 95 percent confidence </a:t>
            </a:r>
            <a:r>
              <a:rPr lang="en-US" dirty="0" smtClean="0">
                <a:solidFill>
                  <a:srgbClr val="FF0000"/>
                </a:solidFill>
              </a:rPr>
              <a:t>interval         11 to         37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11" name="Titre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778098"/>
          </a:xfrm>
        </p:spPr>
        <p:txBody>
          <a:bodyPr/>
          <a:lstStyle/>
          <a:p>
            <a:r>
              <a:rPr lang="fr-FR" dirty="0" smtClean="0"/>
              <a:t>Exercice 3 CMR: cigognes blanches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93141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367" name="Text Box 7"/>
          <p:cNvSpPr txBox="1">
            <a:spLocks noChangeArrowheads="1"/>
          </p:cNvSpPr>
          <p:nvPr/>
        </p:nvSpPr>
        <p:spPr bwMode="auto">
          <a:xfrm>
            <a:off x="250825" y="1196975"/>
            <a:ext cx="8748713" cy="395173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lnSpc>
                <a:spcPct val="80000"/>
              </a:lnSpc>
              <a:spcBef>
                <a:spcPct val="20000"/>
              </a:spcBef>
            </a:pPr>
            <a:r>
              <a:rPr lang="fr-FR" sz="2400" b="1" dirty="0"/>
              <a:t>Estimer des effectifs par </a:t>
            </a:r>
            <a:r>
              <a:rPr lang="fr-FR" sz="2400" b="1" dirty="0">
                <a:solidFill>
                  <a:srgbClr val="0000CC"/>
                </a:solidFill>
              </a:rPr>
              <a:t>groupes </a:t>
            </a:r>
            <a:r>
              <a:rPr lang="fr-FR" sz="2400" b="1" dirty="0" smtClean="0">
                <a:solidFill>
                  <a:srgbClr val="0000CC"/>
                </a:solidFill>
              </a:rPr>
              <a:t>(type de bague)</a:t>
            </a:r>
            <a:endParaRPr lang="fr-FR" sz="2400" dirty="0">
              <a:solidFill>
                <a:srgbClr val="0000CC"/>
              </a:solidFill>
            </a:endParaRPr>
          </a:p>
        </p:txBody>
      </p:sp>
      <p:sp>
        <p:nvSpPr>
          <p:cNvPr id="271368" name="Rectangle 8"/>
          <p:cNvSpPr>
            <a:spLocks noChangeArrowheads="1"/>
          </p:cNvSpPr>
          <p:nvPr/>
        </p:nvSpPr>
        <p:spPr bwMode="auto">
          <a:xfrm>
            <a:off x="179388" y="1773238"/>
            <a:ext cx="8424862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609600" indent="-609600" algn="l">
              <a:lnSpc>
                <a:spcPct val="80000"/>
              </a:lnSpc>
              <a:spcBef>
                <a:spcPct val="20000"/>
              </a:spcBef>
            </a:pPr>
            <a:r>
              <a:rPr lang="fr-FR" sz="2000">
                <a:cs typeface="Arial" charset="0"/>
              </a:rPr>
              <a:t>Ex: Nb de cigognes marquées hivernantes par type de bague</a:t>
            </a:r>
          </a:p>
        </p:txBody>
      </p:sp>
      <p:sp>
        <p:nvSpPr>
          <p:cNvPr id="13" name="Rectangle 12"/>
          <p:cNvSpPr/>
          <p:nvPr/>
        </p:nvSpPr>
        <p:spPr>
          <a:xfrm>
            <a:off x="0" y="2204864"/>
            <a:ext cx="91440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Population estimate under time variation and  individual heterogeneity in capture </a:t>
            </a:r>
            <a:r>
              <a:rPr lang="en-US" dirty="0" err="1" smtClean="0"/>
              <a:t>probabilies</a:t>
            </a:r>
            <a:r>
              <a:rPr lang="en-US" dirty="0" smtClean="0"/>
              <a:t>.</a:t>
            </a:r>
          </a:p>
          <a:p>
            <a:r>
              <a:rPr lang="en-US" dirty="0" smtClean="0"/>
              <a:t> See model M(</a:t>
            </a:r>
            <a:r>
              <a:rPr lang="en-US" dirty="0" err="1" smtClean="0"/>
              <a:t>th</a:t>
            </a:r>
            <a:r>
              <a:rPr lang="en-US" dirty="0" smtClean="0"/>
              <a:t>) of Chao et al. (1992).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</a:rPr>
              <a:t>darvic</a:t>
            </a:r>
            <a:endParaRPr lang="en-US" b="1" dirty="0" smtClean="0">
              <a:solidFill>
                <a:srgbClr val="FF0000"/>
              </a:solidFill>
            </a:endParaRPr>
          </a:p>
          <a:p>
            <a:r>
              <a:rPr lang="en-US" b="1" dirty="0" smtClean="0">
                <a:solidFill>
                  <a:srgbClr val="FF0000"/>
                </a:solidFill>
              </a:rPr>
              <a:t> 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Number of trapping occasions was          14</a:t>
            </a:r>
          </a:p>
          <a:p>
            <a:r>
              <a:rPr lang="en-US" dirty="0" smtClean="0"/>
              <a:t> Number of animals captured, M(t+1), was    13</a:t>
            </a:r>
          </a:p>
          <a:p>
            <a:r>
              <a:rPr lang="en-US" dirty="0" smtClean="0"/>
              <a:t> Total number of captures, n., was          39</a:t>
            </a:r>
          </a:p>
          <a:p>
            <a:r>
              <a:rPr lang="en-US" dirty="0" smtClean="0"/>
              <a:t>  </a:t>
            </a:r>
          </a:p>
          <a:p>
            <a:r>
              <a:rPr lang="en-US" dirty="0" smtClean="0"/>
              <a:t> p-hat(j) =  0.08 0.15 0.08 0.00 0.00 0.15 0.15 0.23 0.15 0.08</a:t>
            </a:r>
          </a:p>
          <a:p>
            <a:r>
              <a:rPr lang="en-US" dirty="0" smtClean="0"/>
              <a:t>             0.15 0.62 0.46 0.69</a:t>
            </a:r>
          </a:p>
          <a:p>
            <a:r>
              <a:rPr lang="en-US" dirty="0" smtClean="0"/>
              <a:t> </a:t>
            </a:r>
          </a:p>
          <a:p>
            <a:r>
              <a:rPr lang="en-US" dirty="0" smtClean="0"/>
              <a:t> Bias-corrected population estimate is         </a:t>
            </a:r>
            <a:r>
              <a:rPr lang="en-US" dirty="0" smtClean="0">
                <a:solidFill>
                  <a:srgbClr val="FF0000"/>
                </a:solidFill>
              </a:rPr>
              <a:t>13 with standard error    0.7318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 </a:t>
            </a:r>
          </a:p>
          <a:p>
            <a:r>
              <a:rPr lang="en-US" dirty="0" smtClean="0"/>
              <a:t> Approximate 95 percent confidence interval         </a:t>
            </a:r>
            <a:r>
              <a:rPr lang="en-US" dirty="0" smtClean="0">
                <a:solidFill>
                  <a:srgbClr val="FF0000"/>
                </a:solidFill>
              </a:rPr>
              <a:t>13 to         17</a:t>
            </a:r>
          </a:p>
        </p:txBody>
      </p:sp>
      <p:sp>
        <p:nvSpPr>
          <p:cNvPr id="11" name="Titre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778098"/>
          </a:xfrm>
        </p:spPr>
        <p:txBody>
          <a:bodyPr/>
          <a:lstStyle/>
          <a:p>
            <a:r>
              <a:rPr lang="fr-FR" dirty="0" smtClean="0"/>
              <a:t>Exercice 3 CMR: cigognes blanches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36720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367" name="Text Box 7"/>
          <p:cNvSpPr txBox="1">
            <a:spLocks noChangeArrowheads="1"/>
          </p:cNvSpPr>
          <p:nvPr/>
        </p:nvSpPr>
        <p:spPr bwMode="auto">
          <a:xfrm>
            <a:off x="250825" y="1196975"/>
            <a:ext cx="8748713" cy="395173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lnSpc>
                <a:spcPct val="80000"/>
              </a:lnSpc>
              <a:spcBef>
                <a:spcPct val="20000"/>
              </a:spcBef>
            </a:pPr>
            <a:r>
              <a:rPr lang="fr-FR" sz="2400" b="1" dirty="0"/>
              <a:t>Estimer des effectifs par </a:t>
            </a:r>
            <a:r>
              <a:rPr lang="fr-FR" sz="2400" b="1" dirty="0">
                <a:solidFill>
                  <a:srgbClr val="0000CC"/>
                </a:solidFill>
              </a:rPr>
              <a:t>groupes </a:t>
            </a:r>
            <a:r>
              <a:rPr lang="fr-FR" sz="2400" b="1" dirty="0" smtClean="0">
                <a:solidFill>
                  <a:srgbClr val="0000CC"/>
                </a:solidFill>
              </a:rPr>
              <a:t>(type de bague)</a:t>
            </a:r>
            <a:endParaRPr lang="fr-FR" sz="2400" dirty="0">
              <a:solidFill>
                <a:srgbClr val="0000CC"/>
              </a:solidFill>
            </a:endParaRPr>
          </a:p>
        </p:txBody>
      </p:sp>
      <p:sp>
        <p:nvSpPr>
          <p:cNvPr id="271368" name="Rectangle 8"/>
          <p:cNvSpPr>
            <a:spLocks noChangeArrowheads="1"/>
          </p:cNvSpPr>
          <p:nvPr/>
        </p:nvSpPr>
        <p:spPr bwMode="auto">
          <a:xfrm>
            <a:off x="179388" y="1773238"/>
            <a:ext cx="8424862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609600" indent="-609600" algn="l">
              <a:lnSpc>
                <a:spcPct val="80000"/>
              </a:lnSpc>
              <a:spcBef>
                <a:spcPct val="20000"/>
              </a:spcBef>
            </a:pPr>
            <a:r>
              <a:rPr lang="fr-FR" sz="2000">
                <a:cs typeface="Arial" charset="0"/>
              </a:rPr>
              <a:t>Ex: Nb de cigognes marquées hivernantes par type de bague</a:t>
            </a:r>
          </a:p>
        </p:txBody>
      </p:sp>
      <p:pic>
        <p:nvPicPr>
          <p:cNvPr id="271385" name="Picture 2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2205038"/>
            <a:ext cx="3238500" cy="2876550"/>
          </a:xfrm>
          <a:prstGeom prst="rect">
            <a:avLst/>
          </a:prstGeom>
          <a:noFill/>
        </p:spPr>
      </p:pic>
      <p:pic>
        <p:nvPicPr>
          <p:cNvPr id="271469" name="Picture 109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492500" y="2205038"/>
            <a:ext cx="5256213" cy="1612900"/>
          </a:xfrm>
          <a:prstGeom prst="rect">
            <a:avLst/>
          </a:prstGeom>
          <a:solidFill>
            <a:schemeClr val="bg1"/>
          </a:solidFill>
          <a:ln w="28575" algn="ctr">
            <a:noFill/>
            <a:miter lim="800000"/>
            <a:headEnd/>
            <a:tailEnd/>
          </a:ln>
          <a:effectLst/>
        </p:spPr>
      </p:pic>
      <p:pic>
        <p:nvPicPr>
          <p:cNvPr id="271471" name="Picture 111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711575" y="3886200"/>
            <a:ext cx="4676775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" name="Titre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778098"/>
          </a:xfrm>
        </p:spPr>
        <p:txBody>
          <a:bodyPr/>
          <a:lstStyle/>
          <a:p>
            <a:r>
              <a:rPr lang="fr-FR" dirty="0" smtClean="0"/>
              <a:t>Exercice 3 CMR: cigognes blanches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65788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6203032" cy="1143000"/>
          </a:xfrm>
        </p:spPr>
        <p:txBody>
          <a:bodyPr/>
          <a:lstStyle/>
          <a:p>
            <a:r>
              <a:rPr lang="fr-FR" dirty="0" smtClean="0"/>
              <a:t>Exercice Cistudes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412776"/>
            <a:ext cx="8229600" cy="4713387"/>
          </a:xfrm>
        </p:spPr>
        <p:txBody>
          <a:bodyPr>
            <a:noAutofit/>
          </a:bodyPr>
          <a:lstStyle/>
          <a:p>
            <a:r>
              <a:rPr lang="fr-FR" sz="2800" dirty="0" smtClean="0"/>
              <a:t>Tortue aquatique</a:t>
            </a:r>
          </a:p>
          <a:p>
            <a:r>
              <a:rPr lang="fr-FR" sz="2800" dirty="0" smtClean="0"/>
              <a:t>Marais du </a:t>
            </a:r>
            <a:r>
              <a:rPr lang="fr-FR" sz="2800" dirty="0" err="1" smtClean="0"/>
              <a:t>Vigueirat</a:t>
            </a:r>
            <a:endParaRPr lang="fr-FR" sz="2800" dirty="0" smtClean="0"/>
          </a:p>
          <a:p>
            <a:r>
              <a:rPr lang="fr-FR" sz="2800" dirty="0" smtClean="0"/>
              <a:t>1988 – 2016: captures régulières et marquage sur la carapace, puis relâcher</a:t>
            </a:r>
          </a:p>
          <a:p>
            <a:r>
              <a:rPr lang="fr-FR" sz="2800" dirty="0" smtClean="0"/>
              <a:t>jeu de données « </a:t>
            </a:r>
            <a:r>
              <a:rPr lang="fr-FR" sz="2800" dirty="0" smtClean="0">
                <a:solidFill>
                  <a:srgbClr val="FF0000"/>
                </a:solidFill>
              </a:rPr>
              <a:t>BDD CMR Cistudes </a:t>
            </a:r>
            <a:r>
              <a:rPr lang="fr-FR" sz="2800" dirty="0" err="1" smtClean="0">
                <a:solidFill>
                  <a:srgbClr val="FF0000"/>
                </a:solidFill>
              </a:rPr>
              <a:t>Vigueirat.ods</a:t>
            </a:r>
            <a:r>
              <a:rPr lang="fr-FR" sz="2800" dirty="0" smtClean="0"/>
              <a:t> »</a:t>
            </a:r>
          </a:p>
          <a:p>
            <a:r>
              <a:rPr lang="fr-FR" sz="2800" dirty="0" smtClean="0"/>
              <a:t>Identifier les 3 années et les mois avec le plus de marquages et de contrôles</a:t>
            </a:r>
          </a:p>
          <a:p>
            <a:r>
              <a:rPr lang="fr-FR" sz="2800" dirty="0" smtClean="0"/>
              <a:t>Créer les histoires de vie pour les mois de juin 1997 et juin 2007</a:t>
            </a:r>
          </a:p>
          <a:p>
            <a:r>
              <a:rPr lang="fr-FR" sz="2800" dirty="0" smtClean="0"/>
              <a:t>Estimer les tailles de population</a:t>
            </a:r>
          </a:p>
          <a:p>
            <a:endParaRPr lang="fr-FR" sz="2800" dirty="0"/>
          </a:p>
        </p:txBody>
      </p:sp>
      <p:sp>
        <p:nvSpPr>
          <p:cNvPr id="4" name="AutoShape 2" descr="https://tse3.mm.bing.net/th?id=OIP.M0c560b4977c2e556d91f9375493b4d43o0&amp;pid=Api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1028" name="Picture 4" descr="La cistude d’Europ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160338"/>
            <a:ext cx="3333750" cy="2224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4870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66" name="Rectangle 2"/>
          <p:cNvSpPr>
            <a:spLocks noChangeArrowheads="1"/>
          </p:cNvSpPr>
          <p:nvPr/>
        </p:nvSpPr>
        <p:spPr bwMode="auto">
          <a:xfrm>
            <a:off x="539750" y="692150"/>
            <a:ext cx="8135938" cy="3024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609600" indent="-609600" algn="l">
              <a:lnSpc>
                <a:spcPct val="80000"/>
              </a:lnSpc>
              <a:spcBef>
                <a:spcPct val="20000"/>
              </a:spcBef>
            </a:pPr>
            <a:endParaRPr lang="fr-FR" sz="2400" b="1">
              <a:cs typeface="Arial" charset="0"/>
            </a:endParaRPr>
          </a:p>
          <a:p>
            <a:pPr marL="609600" indent="-609600" algn="l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Tx/>
              <a:buAutoNum type="arabicParenBoth" startAt="2"/>
            </a:pPr>
            <a:r>
              <a:rPr lang="fr-FR" sz="2400" b="1">
                <a:solidFill>
                  <a:srgbClr val="0000CC"/>
                </a:solidFill>
                <a:cs typeface="Arial" charset="0"/>
              </a:rPr>
              <a:t>Mise en forme des données</a:t>
            </a:r>
            <a:r>
              <a:rPr lang="fr-FR" sz="2400" b="1">
                <a:cs typeface="Arial" charset="0"/>
              </a:rPr>
              <a:t> pour une analyse </a:t>
            </a:r>
            <a:r>
              <a:rPr lang="fr-FR" sz="2400" b="1" i="1">
                <a:solidFill>
                  <a:srgbClr val="0000CC"/>
                </a:solidFill>
                <a:cs typeface="Arial" charset="0"/>
              </a:rPr>
              <a:t>Closed Captures</a:t>
            </a:r>
          </a:p>
          <a:p>
            <a:pPr marL="609600" indent="-609600" algn="l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</a:pPr>
            <a:endParaRPr lang="fr-FR" sz="2400" b="1" i="1">
              <a:solidFill>
                <a:srgbClr val="0000CC"/>
              </a:solidFill>
              <a:cs typeface="Arial" charset="0"/>
            </a:endParaRPr>
          </a:p>
        </p:txBody>
      </p:sp>
      <p:sp>
        <p:nvSpPr>
          <p:cNvPr id="292872" name="Rectangle 8"/>
          <p:cNvSpPr>
            <a:spLocks noChangeArrowheads="1"/>
          </p:cNvSpPr>
          <p:nvPr/>
        </p:nvSpPr>
        <p:spPr bwMode="auto">
          <a:xfrm>
            <a:off x="576263" y="1916113"/>
            <a:ext cx="8532812" cy="50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609600" indent="-609600" algn="l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</a:pPr>
            <a:r>
              <a:rPr lang="fr-FR" sz="2400" b="1" dirty="0" smtClean="0">
                <a:solidFill>
                  <a:srgbClr val="0000CC"/>
                </a:solidFill>
                <a:cs typeface="Arial" charset="0"/>
              </a:rPr>
              <a:t>Copier et remplir les cases vides par des 0 (Ctrl-H)</a:t>
            </a:r>
            <a:endParaRPr lang="fr-FR" sz="2400" b="1" dirty="0">
              <a:solidFill>
                <a:srgbClr val="0000CC"/>
              </a:solidFill>
              <a:cs typeface="Arial" charset="0"/>
            </a:endParaRPr>
          </a:p>
        </p:txBody>
      </p:sp>
      <p:pic>
        <p:nvPicPr>
          <p:cNvPr id="19457" name="Picture 1"/>
          <p:cNvPicPr>
            <a:picLocks noChangeAspect="1" noChangeArrowheads="1"/>
          </p:cNvPicPr>
          <p:nvPr/>
        </p:nvPicPr>
        <p:blipFill>
          <a:blip r:embed="rId3" cstate="print"/>
          <a:srcRect l="45750" r="40741" b="44880"/>
          <a:stretch>
            <a:fillRect/>
          </a:stretch>
        </p:blipFill>
        <p:spPr bwMode="auto">
          <a:xfrm>
            <a:off x="323528" y="2492896"/>
            <a:ext cx="3525625" cy="43651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4" cstate="print"/>
          <a:srcRect l="45157" r="43628" b="49080"/>
          <a:stretch>
            <a:fillRect/>
          </a:stretch>
        </p:blipFill>
        <p:spPr bwMode="auto">
          <a:xfrm>
            <a:off x="4644008" y="2492896"/>
            <a:ext cx="3168352" cy="43651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itre 1"/>
          <p:cNvSpPr txBox="1">
            <a:spLocks/>
          </p:cNvSpPr>
          <p:nvPr/>
        </p:nvSpPr>
        <p:spPr>
          <a:xfrm>
            <a:off x="457200" y="44624"/>
            <a:ext cx="8229600" cy="7780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Format des données CMR</a:t>
            </a:r>
            <a:endParaRPr kumimoji="0" lang="fr-FR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3659344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917" name="Picture 29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828675" y="2708275"/>
            <a:ext cx="5000625" cy="2447925"/>
          </a:xfrm>
          <a:prstGeom prst="rect">
            <a:avLst/>
          </a:prstGeom>
          <a:noFill/>
        </p:spPr>
      </p:pic>
      <p:sp>
        <p:nvSpPr>
          <p:cNvPr id="165903" name="AutoShape 15"/>
          <p:cNvSpPr>
            <a:spLocks noChangeArrowheads="1"/>
          </p:cNvSpPr>
          <p:nvPr/>
        </p:nvSpPr>
        <p:spPr bwMode="auto">
          <a:xfrm>
            <a:off x="0" y="3746500"/>
            <a:ext cx="431800" cy="504825"/>
          </a:xfrm>
          <a:prstGeom prst="notchedRightArrow">
            <a:avLst>
              <a:gd name="adj1" fmla="val 50000"/>
              <a:gd name="adj2" fmla="val 25000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165904" name="AutoShape 16"/>
          <p:cNvSpPr>
            <a:spLocks noChangeArrowheads="1"/>
          </p:cNvSpPr>
          <p:nvPr/>
        </p:nvSpPr>
        <p:spPr bwMode="auto">
          <a:xfrm>
            <a:off x="4068763" y="3819525"/>
            <a:ext cx="431800" cy="504825"/>
          </a:xfrm>
          <a:prstGeom prst="notchedRightArrow">
            <a:avLst>
              <a:gd name="adj1" fmla="val 50000"/>
              <a:gd name="adj2" fmla="val 25000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165905" name="Text Box 17"/>
          <p:cNvSpPr txBox="1">
            <a:spLocks noChangeArrowheads="1"/>
          </p:cNvSpPr>
          <p:nvPr/>
        </p:nvSpPr>
        <p:spPr bwMode="auto">
          <a:xfrm>
            <a:off x="323850" y="5384800"/>
            <a:ext cx="4176713" cy="1314450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/>
            <a:r>
              <a:rPr lang="fr-FR" sz="1600" b="1"/>
              <a:t>Sélectionner le tableau (sans les marges)</a:t>
            </a:r>
          </a:p>
          <a:p>
            <a:pPr algn="l"/>
            <a:r>
              <a:rPr lang="fr-FR" sz="1600" b="1"/>
              <a:t>Ctrl + C: copie</a:t>
            </a:r>
          </a:p>
          <a:p>
            <a:pPr algn="l"/>
            <a:r>
              <a:rPr lang="fr-FR" sz="1600" b="1"/>
              <a:t>Ctrl + N: ouvre une nouvelle feuille</a:t>
            </a:r>
          </a:p>
          <a:p>
            <a:pPr algn="l"/>
            <a:r>
              <a:rPr lang="fr-FR" sz="1600" b="1"/>
              <a:t>Ctrl + V: collage</a:t>
            </a:r>
          </a:p>
          <a:p>
            <a:pPr algn="l"/>
            <a:r>
              <a:rPr lang="fr-FR" sz="1600" b="1"/>
              <a:t>Faire ajuster taille de colonne</a:t>
            </a:r>
            <a:endParaRPr lang="fr-FR" sz="1400" b="1"/>
          </a:p>
        </p:txBody>
      </p:sp>
      <p:pic>
        <p:nvPicPr>
          <p:cNvPr id="165906" name="Picture 18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16463" y="2565400"/>
            <a:ext cx="1411287" cy="2620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65907" name="AutoShape 19"/>
          <p:cNvSpPr>
            <a:spLocks noChangeArrowheads="1"/>
          </p:cNvSpPr>
          <p:nvPr/>
        </p:nvSpPr>
        <p:spPr bwMode="auto">
          <a:xfrm>
            <a:off x="5724525" y="3819525"/>
            <a:ext cx="431800" cy="504825"/>
          </a:xfrm>
          <a:prstGeom prst="notchedRightArrow">
            <a:avLst>
              <a:gd name="adj1" fmla="val 50000"/>
              <a:gd name="adj2" fmla="val 25000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pic>
        <p:nvPicPr>
          <p:cNvPr id="165908" name="Picture 20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300788" y="2593975"/>
            <a:ext cx="2120900" cy="2597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65909" name="Text Box 21"/>
          <p:cNvSpPr txBox="1">
            <a:spLocks noChangeArrowheads="1"/>
          </p:cNvSpPr>
          <p:nvPr/>
        </p:nvSpPr>
        <p:spPr bwMode="auto">
          <a:xfrm>
            <a:off x="4643438" y="5373688"/>
            <a:ext cx="3455987" cy="825500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/>
            <a:r>
              <a:rPr lang="fr-FR" sz="1600" b="1"/>
              <a:t>Ajout du nombre d'individus par historique suivi de ";", soit "1;", en laissant une colonne vide</a:t>
            </a:r>
            <a:endParaRPr lang="fr-FR" sz="1400" b="1"/>
          </a:p>
        </p:txBody>
      </p:sp>
      <p:sp>
        <p:nvSpPr>
          <p:cNvPr id="165910" name="Rectangle 22"/>
          <p:cNvSpPr>
            <a:spLocks noChangeArrowheads="1"/>
          </p:cNvSpPr>
          <p:nvPr/>
        </p:nvSpPr>
        <p:spPr bwMode="auto">
          <a:xfrm>
            <a:off x="7667625" y="3489325"/>
            <a:ext cx="649288" cy="1655763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165911" name="Rectangle 23"/>
          <p:cNvSpPr>
            <a:spLocks noChangeArrowheads="1"/>
          </p:cNvSpPr>
          <p:nvPr/>
        </p:nvSpPr>
        <p:spPr bwMode="auto">
          <a:xfrm>
            <a:off x="539750" y="692150"/>
            <a:ext cx="8135938" cy="3024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609600" indent="-609600" algn="l">
              <a:lnSpc>
                <a:spcPct val="80000"/>
              </a:lnSpc>
              <a:spcBef>
                <a:spcPct val="20000"/>
              </a:spcBef>
            </a:pPr>
            <a:endParaRPr lang="fr-FR" sz="2400" b="1">
              <a:cs typeface="Arial" charset="0"/>
            </a:endParaRPr>
          </a:p>
          <a:p>
            <a:pPr marL="609600" indent="-609600" algn="l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Tx/>
              <a:buAutoNum type="arabicParenBoth" startAt="2"/>
            </a:pPr>
            <a:r>
              <a:rPr lang="fr-FR" sz="2400" b="1">
                <a:solidFill>
                  <a:srgbClr val="0000CC"/>
                </a:solidFill>
                <a:cs typeface="Arial" charset="0"/>
              </a:rPr>
              <a:t>Mise en forme des données</a:t>
            </a:r>
            <a:r>
              <a:rPr lang="fr-FR" sz="2400" b="1">
                <a:cs typeface="Arial" charset="0"/>
              </a:rPr>
              <a:t> pour une analyse </a:t>
            </a:r>
            <a:r>
              <a:rPr lang="fr-FR" sz="2400" b="1" i="1">
                <a:solidFill>
                  <a:srgbClr val="0000CC"/>
                </a:solidFill>
                <a:cs typeface="Arial" charset="0"/>
              </a:rPr>
              <a:t>Closed Captures</a:t>
            </a:r>
          </a:p>
          <a:p>
            <a:pPr marL="609600" indent="-609600" algn="l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</a:pPr>
            <a:endParaRPr lang="fr-FR" sz="2400" b="1" i="1">
              <a:solidFill>
                <a:srgbClr val="0000CC"/>
              </a:solidFill>
              <a:cs typeface="Arial" charset="0"/>
            </a:endParaRPr>
          </a:p>
        </p:txBody>
      </p:sp>
      <p:sp>
        <p:nvSpPr>
          <p:cNvPr id="165913" name="Rectangle 25"/>
          <p:cNvSpPr>
            <a:spLocks noChangeArrowheads="1"/>
          </p:cNvSpPr>
          <p:nvPr/>
        </p:nvSpPr>
        <p:spPr bwMode="auto">
          <a:xfrm>
            <a:off x="576263" y="1916113"/>
            <a:ext cx="8532812" cy="50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609600" indent="-609600" algn="l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</a:pPr>
            <a:r>
              <a:rPr lang="fr-FR" sz="2400" b="1" dirty="0" smtClean="0">
                <a:solidFill>
                  <a:srgbClr val="0000CC"/>
                </a:solidFill>
                <a:cs typeface="Arial" charset="0"/>
              </a:rPr>
              <a:t>Finaliser </a:t>
            </a:r>
            <a:r>
              <a:rPr lang="fr-FR" sz="2400" b="1" dirty="0">
                <a:solidFill>
                  <a:srgbClr val="0000CC"/>
                </a:solidFill>
                <a:cs typeface="Arial" charset="0"/>
              </a:rPr>
              <a:t>mise en forme pour MARK</a:t>
            </a:r>
          </a:p>
        </p:txBody>
      </p:sp>
      <p:sp>
        <p:nvSpPr>
          <p:cNvPr id="165914" name="Text Box 26"/>
          <p:cNvSpPr txBox="1">
            <a:spLocks noChangeArrowheads="1"/>
          </p:cNvSpPr>
          <p:nvPr/>
        </p:nvSpPr>
        <p:spPr bwMode="auto">
          <a:xfrm>
            <a:off x="7237413" y="1557338"/>
            <a:ext cx="1366837" cy="915987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lg" len="lg"/>
          </a:ln>
          <a:effectLst/>
        </p:spPr>
        <p:txBody>
          <a:bodyPr>
            <a:spAutoFit/>
          </a:bodyPr>
          <a:lstStyle/>
          <a:p>
            <a:r>
              <a:rPr lang="en-US" dirty="0" err="1"/>
              <a:t>Colonne</a:t>
            </a:r>
            <a:endParaRPr lang="en-US" dirty="0"/>
          </a:p>
          <a:p>
            <a:r>
              <a:rPr lang="en-US" dirty="0"/>
              <a:t>"</a:t>
            </a:r>
            <a:r>
              <a:rPr lang="en-US" dirty="0" err="1"/>
              <a:t>Effectif</a:t>
            </a:r>
            <a:r>
              <a:rPr lang="en-US" dirty="0"/>
              <a:t>" par histoire</a:t>
            </a:r>
          </a:p>
        </p:txBody>
      </p:sp>
      <p:sp>
        <p:nvSpPr>
          <p:cNvPr id="165915" name="Line 27"/>
          <p:cNvSpPr>
            <a:spLocks noChangeShapeType="1"/>
          </p:cNvSpPr>
          <p:nvPr/>
        </p:nvSpPr>
        <p:spPr bwMode="auto">
          <a:xfrm>
            <a:off x="7956550" y="2420938"/>
            <a:ext cx="0" cy="8636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lg" len="lg"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165918" name="Rectangle 30"/>
          <p:cNvSpPr>
            <a:spLocks noChangeArrowheads="1"/>
          </p:cNvSpPr>
          <p:nvPr/>
        </p:nvSpPr>
        <p:spPr bwMode="auto">
          <a:xfrm>
            <a:off x="468313" y="3068638"/>
            <a:ext cx="3382962" cy="1944687"/>
          </a:xfrm>
          <a:prstGeom prst="rect">
            <a:avLst/>
          </a:prstGeom>
          <a:noFill/>
          <a:ln w="28575" algn="ctr">
            <a:solidFill>
              <a:srgbClr val="FF0000"/>
            </a:solidFill>
            <a:miter lim="800000"/>
            <a:headEnd/>
            <a:tailEnd type="none" w="lg" len="lg"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22" name="Titre 1"/>
          <p:cNvSpPr txBox="1">
            <a:spLocks/>
          </p:cNvSpPr>
          <p:nvPr/>
        </p:nvSpPr>
        <p:spPr>
          <a:xfrm>
            <a:off x="457200" y="44624"/>
            <a:ext cx="8229600" cy="7780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Format des données CMR</a:t>
            </a:r>
            <a:endParaRPr kumimoji="0" lang="fr-FR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95063360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5904" grpId="0" animBg="1"/>
      <p:bldP spid="165905" grpId="0" animBg="1"/>
      <p:bldP spid="165907" grpId="0" animBg="1"/>
      <p:bldP spid="165909" grpId="0" animBg="1"/>
      <p:bldP spid="165910" grpId="0" animBg="1"/>
      <p:bldP spid="165914" grpId="0"/>
      <p:bldP spid="165915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60" name="Rectangle 24"/>
          <p:cNvSpPr>
            <a:spLocks noChangeArrowheads="1"/>
          </p:cNvSpPr>
          <p:nvPr/>
        </p:nvSpPr>
        <p:spPr bwMode="auto">
          <a:xfrm>
            <a:off x="539750" y="692150"/>
            <a:ext cx="8135938" cy="3024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609600" indent="-609600" algn="l">
              <a:lnSpc>
                <a:spcPct val="80000"/>
              </a:lnSpc>
              <a:spcBef>
                <a:spcPct val="20000"/>
              </a:spcBef>
            </a:pPr>
            <a:endParaRPr lang="fr-FR" sz="2400" b="1">
              <a:cs typeface="Arial" charset="0"/>
            </a:endParaRPr>
          </a:p>
          <a:p>
            <a:pPr marL="609600" indent="-609600" algn="l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Tx/>
              <a:buAutoNum type="arabicParenBoth" startAt="2"/>
            </a:pPr>
            <a:r>
              <a:rPr lang="fr-FR" sz="2400" b="1">
                <a:solidFill>
                  <a:srgbClr val="0000CC"/>
                </a:solidFill>
                <a:cs typeface="Arial" charset="0"/>
              </a:rPr>
              <a:t>Mise en forme des données</a:t>
            </a:r>
            <a:r>
              <a:rPr lang="fr-FR" sz="2400" b="1">
                <a:cs typeface="Arial" charset="0"/>
              </a:rPr>
              <a:t> pour une analyse </a:t>
            </a:r>
            <a:r>
              <a:rPr lang="fr-FR" sz="2400" b="1" i="1">
                <a:solidFill>
                  <a:srgbClr val="0000CC"/>
                </a:solidFill>
                <a:cs typeface="Arial" charset="0"/>
              </a:rPr>
              <a:t>Closed Captures</a:t>
            </a:r>
          </a:p>
          <a:p>
            <a:pPr marL="609600" indent="-609600" algn="l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</a:pPr>
            <a:endParaRPr lang="fr-FR" sz="2400" b="1" i="1">
              <a:solidFill>
                <a:srgbClr val="0000CC"/>
              </a:solidFill>
              <a:cs typeface="Arial" charset="0"/>
            </a:endParaRPr>
          </a:p>
        </p:txBody>
      </p:sp>
      <p:sp>
        <p:nvSpPr>
          <p:cNvPr id="167963" name="Rectangle 27"/>
          <p:cNvSpPr>
            <a:spLocks noChangeArrowheads="1"/>
          </p:cNvSpPr>
          <p:nvPr/>
        </p:nvSpPr>
        <p:spPr bwMode="auto">
          <a:xfrm>
            <a:off x="576263" y="1989138"/>
            <a:ext cx="8532812" cy="50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609600" indent="-609600" algn="l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</a:pPr>
            <a:r>
              <a:rPr lang="fr-FR" sz="2400" b="1" dirty="0" smtClean="0">
                <a:solidFill>
                  <a:srgbClr val="0000CC"/>
                </a:solidFill>
                <a:cs typeface="Arial" charset="0"/>
              </a:rPr>
              <a:t>Problème du format texte CSV = séparateur « , » ou « ; »</a:t>
            </a:r>
          </a:p>
          <a:p>
            <a:pPr marL="609600" indent="-609600" algn="l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</a:pPr>
            <a:r>
              <a:rPr lang="fr-FR" sz="2400" dirty="0" smtClean="0">
                <a:solidFill>
                  <a:srgbClr val="0000CC"/>
                </a:solidFill>
                <a:cs typeface="Arial" charset="0"/>
                <a:sym typeface="Wingdings" panose="05000000000000000000" pitchFamily="2" charset="2"/>
              </a:rPr>
              <a:t> Si enregistrement CSV, on obtient ça…</a:t>
            </a:r>
            <a:endParaRPr lang="fr-FR" sz="2000" dirty="0">
              <a:solidFill>
                <a:srgbClr val="0000CC"/>
              </a:solidFill>
              <a:cs typeface="Arial" charset="0"/>
            </a:endParaRPr>
          </a:p>
        </p:txBody>
      </p:sp>
      <p:sp>
        <p:nvSpPr>
          <p:cNvPr id="18" name="Titre 1"/>
          <p:cNvSpPr txBox="1">
            <a:spLocks/>
          </p:cNvSpPr>
          <p:nvPr/>
        </p:nvSpPr>
        <p:spPr>
          <a:xfrm>
            <a:off x="457200" y="44624"/>
            <a:ext cx="8229600" cy="7780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Format des données CMR</a:t>
            </a:r>
            <a:endParaRPr kumimoji="0" lang="fr-FR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2979738"/>
            <a:ext cx="3200400" cy="2695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9002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60" name="Rectangle 24"/>
          <p:cNvSpPr>
            <a:spLocks noChangeArrowheads="1"/>
          </p:cNvSpPr>
          <p:nvPr/>
        </p:nvSpPr>
        <p:spPr bwMode="auto">
          <a:xfrm>
            <a:off x="539750" y="692150"/>
            <a:ext cx="8135938" cy="3024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609600" indent="-609600" algn="l">
              <a:lnSpc>
                <a:spcPct val="80000"/>
              </a:lnSpc>
              <a:spcBef>
                <a:spcPct val="20000"/>
              </a:spcBef>
            </a:pPr>
            <a:endParaRPr lang="fr-FR" sz="2400" b="1">
              <a:cs typeface="Arial" charset="0"/>
            </a:endParaRPr>
          </a:p>
          <a:p>
            <a:pPr marL="609600" indent="-609600" algn="l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Tx/>
              <a:buAutoNum type="arabicParenBoth" startAt="2"/>
            </a:pPr>
            <a:r>
              <a:rPr lang="fr-FR" sz="2400" b="1">
                <a:solidFill>
                  <a:srgbClr val="0000CC"/>
                </a:solidFill>
                <a:cs typeface="Arial" charset="0"/>
              </a:rPr>
              <a:t>Mise en forme des données</a:t>
            </a:r>
            <a:r>
              <a:rPr lang="fr-FR" sz="2400" b="1">
                <a:cs typeface="Arial" charset="0"/>
              </a:rPr>
              <a:t> pour une analyse </a:t>
            </a:r>
            <a:r>
              <a:rPr lang="fr-FR" sz="2400" b="1" i="1">
                <a:solidFill>
                  <a:srgbClr val="0000CC"/>
                </a:solidFill>
                <a:cs typeface="Arial" charset="0"/>
              </a:rPr>
              <a:t>Closed Captures</a:t>
            </a:r>
          </a:p>
          <a:p>
            <a:pPr marL="609600" indent="-609600" algn="l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</a:pPr>
            <a:endParaRPr lang="fr-FR" sz="2400" b="1" i="1">
              <a:solidFill>
                <a:srgbClr val="0000CC"/>
              </a:solidFill>
              <a:cs typeface="Arial" charset="0"/>
            </a:endParaRPr>
          </a:p>
        </p:txBody>
      </p:sp>
      <p:sp>
        <p:nvSpPr>
          <p:cNvPr id="167963" name="Rectangle 27"/>
          <p:cNvSpPr>
            <a:spLocks noChangeArrowheads="1"/>
          </p:cNvSpPr>
          <p:nvPr/>
        </p:nvSpPr>
        <p:spPr bwMode="auto">
          <a:xfrm>
            <a:off x="576263" y="1989138"/>
            <a:ext cx="8532812" cy="7197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609600" indent="-609600" algn="l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</a:pPr>
            <a:r>
              <a:rPr lang="fr-FR" sz="2400" b="1" dirty="0" smtClean="0">
                <a:solidFill>
                  <a:srgbClr val="0000CC"/>
                </a:solidFill>
                <a:cs typeface="Arial" charset="0"/>
              </a:rPr>
              <a:t>Problème du format texte CSV = séparateur « , » ou « ; »</a:t>
            </a:r>
          </a:p>
          <a:p>
            <a:pPr marL="609600" indent="-609600" algn="l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</a:pPr>
            <a:r>
              <a:rPr lang="fr-FR" sz="2400" dirty="0" smtClean="0">
                <a:solidFill>
                  <a:srgbClr val="0000CC"/>
                </a:solidFill>
                <a:cs typeface="Arial" charset="0"/>
                <a:sym typeface="Wingdings" panose="05000000000000000000" pitchFamily="2" charset="2"/>
              </a:rPr>
              <a:t> Un petit truc… remplacer les « espace » par la lettre « A » et les « ; » par la lettre « B »</a:t>
            </a:r>
            <a:endParaRPr lang="fr-FR" sz="2000" dirty="0">
              <a:solidFill>
                <a:srgbClr val="0000CC"/>
              </a:solidFill>
              <a:cs typeface="Arial" charset="0"/>
            </a:endParaRPr>
          </a:p>
        </p:txBody>
      </p:sp>
      <p:sp>
        <p:nvSpPr>
          <p:cNvPr id="167965" name="Text Box 29"/>
          <p:cNvSpPr txBox="1">
            <a:spLocks noChangeArrowheads="1"/>
          </p:cNvSpPr>
          <p:nvPr/>
        </p:nvSpPr>
        <p:spPr bwMode="auto">
          <a:xfrm>
            <a:off x="755650" y="6092825"/>
            <a:ext cx="7632700" cy="366713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Avec </a:t>
            </a:r>
            <a:r>
              <a:rPr lang="en-US" dirty="0" err="1" smtClean="0"/>
              <a:t>NotePad</a:t>
            </a:r>
            <a:r>
              <a:rPr lang="en-US" dirty="0" smtClean="0"/>
              <a:t>++: </a:t>
            </a:r>
            <a:r>
              <a:rPr lang="en-US" dirty="0"/>
              <a:t>"</a:t>
            </a:r>
            <a:r>
              <a:rPr lang="en-US" dirty="0" err="1"/>
              <a:t>Enregistrer</a:t>
            </a:r>
            <a:r>
              <a:rPr lang="en-US" dirty="0"/>
              <a:t> sous" </a:t>
            </a:r>
            <a:r>
              <a:rPr lang="fr-FR" b="1" dirty="0"/>
              <a:t>→ </a:t>
            </a:r>
            <a:r>
              <a:rPr lang="fr-FR" dirty="0"/>
              <a:t>Nom du fichier: "</a:t>
            </a:r>
            <a:r>
              <a:rPr lang="fr-FR" dirty="0" err="1"/>
              <a:t>nom.inp</a:t>
            </a:r>
            <a:r>
              <a:rPr lang="en-US" dirty="0"/>
              <a:t>"</a:t>
            </a:r>
          </a:p>
        </p:txBody>
      </p:sp>
      <p:sp>
        <p:nvSpPr>
          <p:cNvPr id="18" name="Titre 1"/>
          <p:cNvSpPr txBox="1">
            <a:spLocks/>
          </p:cNvSpPr>
          <p:nvPr/>
        </p:nvSpPr>
        <p:spPr>
          <a:xfrm>
            <a:off x="457200" y="44624"/>
            <a:ext cx="8229600" cy="7780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Format des données CMR</a:t>
            </a:r>
            <a:endParaRPr kumimoji="0" lang="fr-FR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3439939"/>
            <a:ext cx="2457450" cy="1847850"/>
          </a:xfrm>
          <a:prstGeom prst="rect">
            <a:avLst/>
          </a:prstGeom>
        </p:spPr>
      </p:pic>
      <p:sp>
        <p:nvSpPr>
          <p:cNvPr id="4" name="Flèche droite 3"/>
          <p:cNvSpPr/>
          <p:nvPr/>
        </p:nvSpPr>
        <p:spPr>
          <a:xfrm>
            <a:off x="3275856" y="3439939"/>
            <a:ext cx="864096" cy="34910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ZoneTexte 4"/>
          <p:cNvSpPr txBox="1"/>
          <p:nvPr/>
        </p:nvSpPr>
        <p:spPr>
          <a:xfrm>
            <a:off x="3131840" y="4077072"/>
            <a:ext cx="200728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Remplacer:</a:t>
            </a:r>
          </a:p>
          <a:p>
            <a:r>
              <a:rPr lang="fr-FR" dirty="0" smtClean="0"/>
              <a:t>« ; » </a:t>
            </a:r>
            <a:r>
              <a:rPr lang="fr-FR" dirty="0" smtClean="0">
                <a:sym typeface="Wingdings" panose="05000000000000000000" pitchFamily="2" charset="2"/>
              </a:rPr>
              <a:t> « vide »</a:t>
            </a:r>
            <a:endParaRPr lang="fr-FR" dirty="0" smtClean="0"/>
          </a:p>
          <a:p>
            <a:r>
              <a:rPr lang="fr-FR" dirty="0" smtClean="0"/>
              <a:t>« A » </a:t>
            </a:r>
            <a:r>
              <a:rPr lang="fr-FR" dirty="0" smtClean="0">
                <a:sym typeface="Wingdings" panose="05000000000000000000" pitchFamily="2" charset="2"/>
              </a:rPr>
              <a:t></a:t>
            </a:r>
            <a:r>
              <a:rPr lang="fr-FR" dirty="0" smtClean="0"/>
              <a:t> « espace »</a:t>
            </a:r>
          </a:p>
          <a:p>
            <a:r>
              <a:rPr lang="fr-FR" dirty="0" smtClean="0"/>
              <a:t>« B » </a:t>
            </a:r>
            <a:r>
              <a:rPr lang="fr-FR" dirty="0" smtClean="0">
                <a:sym typeface="Wingdings" panose="05000000000000000000" pitchFamily="2" charset="2"/>
              </a:rPr>
              <a:t> « ; »</a:t>
            </a:r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0582" y="3439939"/>
            <a:ext cx="1514475" cy="181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083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7965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93" name="Rectangle 9"/>
          <p:cNvSpPr>
            <a:spLocks noChangeArrowheads="1"/>
          </p:cNvSpPr>
          <p:nvPr/>
        </p:nvSpPr>
        <p:spPr bwMode="auto">
          <a:xfrm>
            <a:off x="576263" y="1989138"/>
            <a:ext cx="8532812" cy="50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609600" indent="-609600" algn="l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</a:pPr>
            <a:r>
              <a:rPr lang="fr-FR" sz="2400" b="1">
                <a:solidFill>
                  <a:srgbClr val="0000CC"/>
                </a:solidFill>
                <a:cs typeface="Arial" charset="0"/>
              </a:rPr>
              <a:t>Etape 6: enregistrer le fichier au format de MARK</a:t>
            </a:r>
          </a:p>
        </p:txBody>
      </p:sp>
      <p:sp>
        <p:nvSpPr>
          <p:cNvPr id="170002" name="Rectangle 18"/>
          <p:cNvSpPr>
            <a:spLocks noChangeArrowheads="1"/>
          </p:cNvSpPr>
          <p:nvPr/>
        </p:nvSpPr>
        <p:spPr bwMode="auto">
          <a:xfrm>
            <a:off x="539750" y="692150"/>
            <a:ext cx="8135938" cy="3024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609600" indent="-609600" algn="l">
              <a:lnSpc>
                <a:spcPct val="80000"/>
              </a:lnSpc>
              <a:spcBef>
                <a:spcPct val="20000"/>
              </a:spcBef>
            </a:pPr>
            <a:endParaRPr lang="fr-FR" sz="2400" b="1">
              <a:cs typeface="Arial" charset="0"/>
            </a:endParaRPr>
          </a:p>
          <a:p>
            <a:pPr marL="609600" indent="-609600" algn="l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Tx/>
              <a:buAutoNum type="arabicParenBoth" startAt="2"/>
            </a:pPr>
            <a:r>
              <a:rPr lang="fr-FR" sz="2400" b="1">
                <a:solidFill>
                  <a:srgbClr val="0000CC"/>
                </a:solidFill>
                <a:cs typeface="Arial" charset="0"/>
              </a:rPr>
              <a:t>Mise en forme des données</a:t>
            </a:r>
            <a:r>
              <a:rPr lang="fr-FR" sz="2400" b="1">
                <a:cs typeface="Arial" charset="0"/>
              </a:rPr>
              <a:t> pour une analyse </a:t>
            </a:r>
            <a:r>
              <a:rPr lang="fr-FR" sz="2400" b="1" i="1">
                <a:solidFill>
                  <a:srgbClr val="0000CC"/>
                </a:solidFill>
                <a:cs typeface="Arial" charset="0"/>
              </a:rPr>
              <a:t>Closed Captures</a:t>
            </a:r>
          </a:p>
          <a:p>
            <a:pPr marL="609600" indent="-609600" algn="l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</a:pPr>
            <a:endParaRPr lang="fr-FR" sz="2400" b="1" i="1">
              <a:solidFill>
                <a:srgbClr val="0000CC"/>
              </a:solidFill>
              <a:cs typeface="Arial" charset="0"/>
            </a:endParaRPr>
          </a:p>
        </p:txBody>
      </p:sp>
      <p:sp>
        <p:nvSpPr>
          <p:cNvPr id="170003" name="Text Box 19"/>
          <p:cNvSpPr txBox="1">
            <a:spLocks noChangeArrowheads="1"/>
          </p:cNvSpPr>
          <p:nvPr/>
        </p:nvSpPr>
        <p:spPr bwMode="auto">
          <a:xfrm>
            <a:off x="179388" y="3062288"/>
            <a:ext cx="4176712" cy="2369880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/>
            <a:r>
              <a:rPr lang="fr-FR" sz="2000" b="1" dirty="0"/>
              <a:t>Si les </a:t>
            </a:r>
            <a:r>
              <a:rPr lang="fr-FR" sz="2000" b="1" dirty="0">
                <a:solidFill>
                  <a:srgbClr val="0000CC"/>
                </a:solidFill>
              </a:rPr>
              <a:t>extensions n'apparaissent pas</a:t>
            </a:r>
            <a:r>
              <a:rPr lang="fr-FR" sz="1600" b="1" dirty="0">
                <a:solidFill>
                  <a:srgbClr val="0000CC"/>
                </a:solidFill>
              </a:rPr>
              <a:t> </a:t>
            </a:r>
            <a:r>
              <a:rPr lang="fr-FR" sz="1600" b="1" dirty="0"/>
              <a:t>(et on ne peut donc pas les changer en cliquant sur le nom de fichier):</a:t>
            </a:r>
          </a:p>
          <a:p>
            <a:pPr algn="l"/>
            <a:endParaRPr lang="fr-FR" sz="1600" b="1" dirty="0"/>
          </a:p>
          <a:p>
            <a:pPr algn="l"/>
            <a:r>
              <a:rPr lang="fr-FR" sz="1600" b="1" dirty="0">
                <a:cs typeface="Arial" charset="0"/>
              </a:rPr>
              <a:t>→ </a:t>
            </a:r>
            <a:r>
              <a:rPr lang="fr-FR" sz="1600" b="1" dirty="0" smtClean="0">
                <a:cs typeface="Arial" charset="0"/>
              </a:rPr>
              <a:t>explorateur </a:t>
            </a:r>
            <a:r>
              <a:rPr lang="fr-FR" sz="1600" b="1" dirty="0">
                <a:cs typeface="Arial" charset="0"/>
              </a:rPr>
              <a:t>/ </a:t>
            </a:r>
            <a:r>
              <a:rPr lang="fr-FR" sz="1600" b="1" dirty="0" smtClean="0">
                <a:cs typeface="Arial" charset="0"/>
              </a:rPr>
              <a:t>fichier / Options / </a:t>
            </a:r>
            <a:r>
              <a:rPr lang="fr-FR" sz="1600" b="1" dirty="0">
                <a:cs typeface="Arial" charset="0"/>
              </a:rPr>
              <a:t>Affichage / </a:t>
            </a:r>
            <a:r>
              <a:rPr lang="fr-FR" sz="2000" b="1" dirty="0">
                <a:cs typeface="Arial" charset="0"/>
              </a:rPr>
              <a:t>NE PAS "Masquer les extensions dont le type est connu"</a:t>
            </a:r>
          </a:p>
          <a:p>
            <a:pPr algn="l"/>
            <a:endParaRPr lang="fr-FR" sz="2000" b="1" dirty="0">
              <a:cs typeface="Arial" charset="0"/>
            </a:endParaRPr>
          </a:p>
        </p:txBody>
      </p:sp>
      <p:sp>
        <p:nvSpPr>
          <p:cNvPr id="13" name="Titre 1"/>
          <p:cNvSpPr txBox="1">
            <a:spLocks/>
          </p:cNvSpPr>
          <p:nvPr/>
        </p:nvSpPr>
        <p:spPr>
          <a:xfrm>
            <a:off x="457200" y="44624"/>
            <a:ext cx="8229600" cy="7780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Format des données CMR</a:t>
            </a:r>
            <a:endParaRPr kumimoji="0" lang="fr-FR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2224" y="2569579"/>
            <a:ext cx="3377127" cy="4123928"/>
          </a:xfrm>
          <a:prstGeom prst="rect">
            <a:avLst/>
          </a:prstGeom>
        </p:spPr>
      </p:pic>
      <p:sp>
        <p:nvSpPr>
          <p:cNvPr id="170001" name="Rectangle 17"/>
          <p:cNvSpPr>
            <a:spLocks noChangeArrowheads="1"/>
          </p:cNvSpPr>
          <p:nvPr/>
        </p:nvSpPr>
        <p:spPr bwMode="auto">
          <a:xfrm>
            <a:off x="5472999" y="5145100"/>
            <a:ext cx="2879725" cy="2159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fr-FR"/>
          </a:p>
        </p:txBody>
      </p:sp>
      <p:sp>
        <p:nvSpPr>
          <p:cNvPr id="9" name="Text Box 29"/>
          <p:cNvSpPr txBox="1">
            <a:spLocks noChangeArrowheads="1"/>
          </p:cNvSpPr>
          <p:nvPr/>
        </p:nvSpPr>
        <p:spPr bwMode="auto">
          <a:xfrm>
            <a:off x="755650" y="6092825"/>
            <a:ext cx="7632700" cy="366713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Avec </a:t>
            </a:r>
            <a:r>
              <a:rPr lang="en-US" dirty="0" err="1" smtClean="0"/>
              <a:t>NotePad</a:t>
            </a:r>
            <a:r>
              <a:rPr lang="en-US" dirty="0" smtClean="0"/>
              <a:t>++: </a:t>
            </a:r>
            <a:r>
              <a:rPr lang="en-US" dirty="0"/>
              <a:t>"</a:t>
            </a:r>
            <a:r>
              <a:rPr lang="en-US" dirty="0" err="1"/>
              <a:t>Enregistrer</a:t>
            </a:r>
            <a:r>
              <a:rPr lang="en-US" dirty="0"/>
              <a:t> sous" </a:t>
            </a:r>
            <a:r>
              <a:rPr lang="fr-FR" b="1" dirty="0"/>
              <a:t>→ </a:t>
            </a:r>
            <a:r>
              <a:rPr lang="fr-FR" dirty="0"/>
              <a:t>Nom du fichier: "</a:t>
            </a:r>
            <a:r>
              <a:rPr lang="fr-FR" dirty="0" err="1"/>
              <a:t>nom.inp</a:t>
            </a:r>
            <a:r>
              <a:rPr lang="en-US" dirty="0"/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239760214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80" name="Text Box 4"/>
          <p:cNvSpPr txBox="1">
            <a:spLocks noChangeArrowheads="1"/>
          </p:cNvSpPr>
          <p:nvPr/>
        </p:nvSpPr>
        <p:spPr bwMode="auto">
          <a:xfrm>
            <a:off x="1655760" y="2224088"/>
            <a:ext cx="1892300" cy="43735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>
              <a:lnSpc>
                <a:spcPct val="130000"/>
              </a:lnSpc>
            </a:pPr>
            <a:r>
              <a:rPr lang="fr-FR" sz="2400"/>
              <a:t>1110001001</a:t>
            </a:r>
          </a:p>
          <a:p>
            <a:pPr eaLnBrk="0" hangingPunct="0">
              <a:lnSpc>
                <a:spcPct val="130000"/>
              </a:lnSpc>
            </a:pPr>
            <a:r>
              <a:rPr lang="fr-FR" sz="2400"/>
              <a:t>1110001011</a:t>
            </a:r>
          </a:p>
          <a:p>
            <a:pPr eaLnBrk="0" hangingPunct="0">
              <a:lnSpc>
                <a:spcPct val="130000"/>
              </a:lnSpc>
            </a:pPr>
            <a:r>
              <a:rPr lang="fr-FR" sz="2400"/>
              <a:t>0101110101</a:t>
            </a:r>
          </a:p>
          <a:p>
            <a:pPr eaLnBrk="0" hangingPunct="0">
              <a:lnSpc>
                <a:spcPct val="130000"/>
              </a:lnSpc>
            </a:pPr>
            <a:r>
              <a:rPr lang="fr-FR" sz="2400"/>
              <a:t>1111101110</a:t>
            </a:r>
          </a:p>
          <a:p>
            <a:pPr eaLnBrk="0" hangingPunct="0">
              <a:lnSpc>
                <a:spcPct val="130000"/>
              </a:lnSpc>
            </a:pPr>
            <a:r>
              <a:rPr lang="fr-FR" sz="2400"/>
              <a:t>1010111010</a:t>
            </a:r>
          </a:p>
          <a:p>
            <a:pPr eaLnBrk="0" hangingPunct="0">
              <a:lnSpc>
                <a:spcPct val="130000"/>
              </a:lnSpc>
            </a:pPr>
            <a:r>
              <a:rPr lang="fr-FR" sz="2400"/>
              <a:t>1101111011</a:t>
            </a:r>
          </a:p>
          <a:p>
            <a:pPr eaLnBrk="0" hangingPunct="0">
              <a:lnSpc>
                <a:spcPct val="130000"/>
              </a:lnSpc>
            </a:pPr>
            <a:r>
              <a:rPr lang="fr-FR" sz="2400"/>
              <a:t>1010111111</a:t>
            </a:r>
          </a:p>
          <a:p>
            <a:pPr eaLnBrk="0" hangingPunct="0">
              <a:lnSpc>
                <a:spcPct val="130000"/>
              </a:lnSpc>
            </a:pPr>
            <a:r>
              <a:rPr lang="fr-FR" sz="2400"/>
              <a:t>1110010100</a:t>
            </a:r>
          </a:p>
          <a:p>
            <a:pPr eaLnBrk="0" hangingPunct="0">
              <a:lnSpc>
                <a:spcPct val="130000"/>
              </a:lnSpc>
            </a:pPr>
            <a:r>
              <a:rPr lang="fr-FR" sz="2400"/>
              <a:t>1111101001</a:t>
            </a:r>
          </a:p>
        </p:txBody>
      </p:sp>
      <p:sp>
        <p:nvSpPr>
          <p:cNvPr id="101381" name="Text Box 5"/>
          <p:cNvSpPr txBox="1">
            <a:spLocks noChangeArrowheads="1"/>
          </p:cNvSpPr>
          <p:nvPr/>
        </p:nvSpPr>
        <p:spPr bwMode="auto">
          <a:xfrm>
            <a:off x="1198560" y="1627188"/>
            <a:ext cx="30162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fr-FR" sz="2400" dirty="0"/>
              <a:t>Sessions de Capture</a:t>
            </a:r>
          </a:p>
        </p:txBody>
      </p:sp>
      <p:sp>
        <p:nvSpPr>
          <p:cNvPr id="101382" name="Text Box 6"/>
          <p:cNvSpPr txBox="1">
            <a:spLocks noChangeArrowheads="1"/>
          </p:cNvSpPr>
          <p:nvPr/>
        </p:nvSpPr>
        <p:spPr bwMode="auto">
          <a:xfrm rot="-5400000">
            <a:off x="336501" y="3921919"/>
            <a:ext cx="138906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fr-FR" sz="2400" dirty="0"/>
              <a:t>Individus</a:t>
            </a:r>
          </a:p>
        </p:txBody>
      </p:sp>
      <p:sp>
        <p:nvSpPr>
          <p:cNvPr id="101383" name="Text Box 7"/>
          <p:cNvSpPr txBox="1">
            <a:spLocks noChangeArrowheads="1"/>
          </p:cNvSpPr>
          <p:nvPr/>
        </p:nvSpPr>
        <p:spPr bwMode="auto">
          <a:xfrm>
            <a:off x="3924300" y="2492375"/>
            <a:ext cx="4735513" cy="37856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fr-FR" sz="2000" dirty="0"/>
              <a:t>Lorsque l’on fait l’hypothèse que la population est close, un zéro correspond à un individu raté lors d’une session.</a:t>
            </a:r>
          </a:p>
          <a:p>
            <a:endParaRPr lang="fr-FR" sz="2000" dirty="0"/>
          </a:p>
          <a:p>
            <a:r>
              <a:rPr lang="fr-FR" sz="2000" dirty="0"/>
              <a:t>Attention : si la population n’est pas close on ne peut affirmer cela car on ne peut distinguer les cas où l’individu est « absent » de ceux où il a été raté.</a:t>
            </a:r>
          </a:p>
          <a:p>
            <a:endParaRPr lang="fr-FR" sz="2000" dirty="0"/>
          </a:p>
          <a:p>
            <a:r>
              <a:rPr lang="fr-FR" sz="2000" dirty="0"/>
              <a:t>Cette </a:t>
            </a:r>
            <a:r>
              <a:rPr lang="fr-FR" sz="2000" b="1" dirty="0"/>
              <a:t>hypothèse de population close est fondamentale </a:t>
            </a:r>
            <a:r>
              <a:rPr lang="fr-FR" sz="2000" dirty="0"/>
              <a:t>et elle est valable aussi pour le Lincoln-Petersen index.</a:t>
            </a:r>
          </a:p>
        </p:txBody>
      </p:sp>
      <p:sp>
        <p:nvSpPr>
          <p:cNvPr id="101386" name="Text Box 10"/>
          <p:cNvSpPr txBox="1">
            <a:spLocks noChangeArrowheads="1"/>
          </p:cNvSpPr>
          <p:nvPr/>
        </p:nvSpPr>
        <p:spPr bwMode="auto">
          <a:xfrm>
            <a:off x="1379564" y="450833"/>
            <a:ext cx="6978650" cy="549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fr-FR" sz="3000" b="1" dirty="0"/>
              <a:t>Estimation avec le taux de capture - 2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0" y="0"/>
            <a:ext cx="2233304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800" b="1" dirty="0" smtClean="0"/>
              <a:t>Les CMR</a:t>
            </a:r>
            <a:endParaRPr lang="fr-FR" sz="3800" b="1" dirty="0"/>
          </a:p>
        </p:txBody>
      </p:sp>
    </p:spTree>
    <p:extLst>
      <p:ext uri="{BB962C8B-B14F-4D97-AF65-F5344CB8AC3E}">
        <p14:creationId xmlns:p14="http://schemas.microsoft.com/office/powerpoint/2010/main" val="3788936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47" name="Rectangle 15"/>
          <p:cNvSpPr>
            <a:spLocks noChangeArrowheads="1"/>
          </p:cNvSpPr>
          <p:nvPr/>
        </p:nvSpPr>
        <p:spPr bwMode="auto">
          <a:xfrm>
            <a:off x="539750" y="692150"/>
            <a:ext cx="8135938" cy="3024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609600" indent="-609600" algn="l">
              <a:lnSpc>
                <a:spcPct val="80000"/>
              </a:lnSpc>
              <a:spcBef>
                <a:spcPct val="20000"/>
              </a:spcBef>
            </a:pPr>
            <a:endParaRPr lang="fr-FR" sz="2400" b="1">
              <a:cs typeface="Arial" charset="0"/>
            </a:endParaRPr>
          </a:p>
          <a:p>
            <a:pPr marL="609600" indent="-609600" algn="l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Tx/>
              <a:buAutoNum type="arabicParenBoth" startAt="2"/>
            </a:pPr>
            <a:r>
              <a:rPr lang="fr-FR" sz="2400" b="1">
                <a:solidFill>
                  <a:srgbClr val="0000CC"/>
                </a:solidFill>
                <a:cs typeface="Arial" charset="0"/>
              </a:rPr>
              <a:t>Mise en forme des données</a:t>
            </a:r>
            <a:r>
              <a:rPr lang="fr-FR" sz="2400" b="1">
                <a:cs typeface="Arial" charset="0"/>
              </a:rPr>
              <a:t> pour une analyse </a:t>
            </a:r>
            <a:r>
              <a:rPr lang="fr-FR" sz="2400" b="1" i="1">
                <a:solidFill>
                  <a:srgbClr val="0000CC"/>
                </a:solidFill>
                <a:cs typeface="Arial" charset="0"/>
              </a:rPr>
              <a:t>Closed Captures</a:t>
            </a:r>
          </a:p>
          <a:p>
            <a:pPr marL="609600" indent="-609600" algn="l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</a:pPr>
            <a:endParaRPr lang="fr-FR" sz="2400" b="1" i="1">
              <a:solidFill>
                <a:srgbClr val="0000CC"/>
              </a:solidFill>
              <a:cs typeface="Arial" charset="0"/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5377490" y="1628800"/>
            <a:ext cx="37665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Pour </a:t>
            </a:r>
            <a:r>
              <a:rPr lang="fr-FR" dirty="0" err="1" smtClean="0"/>
              <a:t>CloseTest</a:t>
            </a:r>
            <a:r>
              <a:rPr lang="fr-FR" dirty="0" smtClean="0"/>
              <a:t>, faire un autre fichier INP en enlevant les « 1; »</a:t>
            </a:r>
          </a:p>
          <a:p>
            <a:r>
              <a:rPr lang="fr-FR" dirty="0" smtClean="0"/>
              <a:t>Nommer </a:t>
            </a:r>
            <a:r>
              <a:rPr lang="fr-FR" dirty="0" err="1" smtClean="0"/>
              <a:t>fichier_CloseTest.inp</a:t>
            </a:r>
            <a:endParaRPr lang="fr-FR" dirty="0"/>
          </a:p>
        </p:txBody>
      </p:sp>
      <p:sp>
        <p:nvSpPr>
          <p:cNvPr id="12" name="ZoneTexte 11"/>
          <p:cNvSpPr txBox="1"/>
          <p:nvPr/>
        </p:nvSpPr>
        <p:spPr>
          <a:xfrm>
            <a:off x="683568" y="1700808"/>
            <a:ext cx="199529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Pour MARK: </a:t>
            </a:r>
          </a:p>
          <a:p>
            <a:r>
              <a:rPr lang="fr-FR" dirty="0" smtClean="0"/>
              <a:t>Nommer </a:t>
            </a:r>
            <a:r>
              <a:rPr lang="fr-FR" dirty="0" err="1" smtClean="0"/>
              <a:t>fichier.inp</a:t>
            </a:r>
            <a:endParaRPr lang="fr-FR" dirty="0" smtClean="0"/>
          </a:p>
          <a:p>
            <a:endParaRPr lang="fr-FR" dirty="0"/>
          </a:p>
        </p:txBody>
      </p:sp>
      <p:sp>
        <p:nvSpPr>
          <p:cNvPr id="14" name="Titre 1"/>
          <p:cNvSpPr txBox="1">
            <a:spLocks/>
          </p:cNvSpPr>
          <p:nvPr/>
        </p:nvSpPr>
        <p:spPr>
          <a:xfrm>
            <a:off x="457200" y="44624"/>
            <a:ext cx="8229600" cy="7780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Format des données CMR</a:t>
            </a:r>
            <a:endParaRPr kumimoji="0" lang="fr-FR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3512259"/>
            <a:ext cx="1514475" cy="1819275"/>
          </a:xfrm>
          <a:prstGeom prst="rect">
            <a:avLst/>
          </a:prstGeom>
        </p:spPr>
      </p:pic>
      <p:sp>
        <p:nvSpPr>
          <p:cNvPr id="10" name="Flèche droite 9"/>
          <p:cNvSpPr/>
          <p:nvPr/>
        </p:nvSpPr>
        <p:spPr>
          <a:xfrm>
            <a:off x="3059832" y="3541787"/>
            <a:ext cx="864096" cy="34910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ZoneTexte 1"/>
          <p:cNvSpPr txBox="1"/>
          <p:nvPr/>
        </p:nvSpPr>
        <p:spPr>
          <a:xfrm>
            <a:off x="2555777" y="4293096"/>
            <a:ext cx="19442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Dans </a:t>
            </a:r>
            <a:r>
              <a:rPr lang="fr-FR" dirty="0" err="1" smtClean="0"/>
              <a:t>NotePad</a:t>
            </a:r>
            <a:r>
              <a:rPr lang="fr-FR" dirty="0" smtClean="0"/>
              <a:t>++</a:t>
            </a:r>
          </a:p>
          <a:p>
            <a:r>
              <a:rPr lang="fr-FR" dirty="0" err="1" smtClean="0"/>
              <a:t>ALT+selectionner</a:t>
            </a:r>
            <a:r>
              <a:rPr lang="fr-FR" dirty="0" smtClean="0"/>
              <a:t> une colonne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5976" y="3512259"/>
            <a:ext cx="1562100" cy="2257425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70883" y="3493209"/>
            <a:ext cx="1095375" cy="1838325"/>
          </a:xfrm>
          <a:prstGeom prst="rect">
            <a:avLst/>
          </a:prstGeom>
        </p:spPr>
      </p:pic>
      <p:sp>
        <p:nvSpPr>
          <p:cNvPr id="13" name="Flèche droite 12"/>
          <p:cNvSpPr/>
          <p:nvPr/>
        </p:nvSpPr>
        <p:spPr>
          <a:xfrm>
            <a:off x="6128925" y="3541786"/>
            <a:ext cx="864096" cy="34910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2928284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Cistudes juin 1997 - ajustement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79512" y="1268760"/>
            <a:ext cx="8964488" cy="485740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fr-FR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N </a:t>
            </a:r>
            <a:r>
              <a:rPr lang="fr-FR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hat</a:t>
            </a:r>
            <a:r>
              <a:rPr lang="fr-FR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=  319</a:t>
            </a:r>
          </a:p>
          <a:p>
            <a:pPr marL="0" indent="0">
              <a:buNone/>
            </a:pPr>
            <a:r>
              <a:rPr lang="fr-FR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M_t+1=  56</a:t>
            </a:r>
          </a:p>
          <a:p>
            <a:pPr marL="0" indent="0">
              <a:buNone/>
            </a:pPr>
            <a:r>
              <a:rPr lang="fr-FR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fr-FR" sz="11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Occasions=  19</a:t>
            </a:r>
          </a:p>
          <a:p>
            <a:pPr marL="0" indent="0">
              <a:buNone/>
            </a:pP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CH Data Format= List-directed input</a:t>
            </a:r>
          </a:p>
          <a:p>
            <a:pPr marL="0" indent="0">
              <a:buNone/>
            </a:pPr>
            <a:endParaRPr lang="fr-FR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Stanley &amp; Burnham Closure Test (Low p-values suggest population not closed):</a:t>
            </a:r>
          </a:p>
          <a:p>
            <a:pPr marL="0" indent="0">
              <a:buNone/>
            </a:pPr>
            <a:r>
              <a:rPr lang="fr-FR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Chi-square </a:t>
            </a:r>
            <a:r>
              <a:rPr lang="fr-FR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statistic</a:t>
            </a:r>
            <a:r>
              <a:rPr lang="fr-FR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=    12.90876</a:t>
            </a:r>
          </a:p>
          <a:p>
            <a:pPr marL="0" indent="0">
              <a:buNone/>
            </a:pPr>
            <a:r>
              <a:rPr lang="fr-FR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</a:t>
            </a:r>
            <a:r>
              <a:rPr lang="fr-FR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fr-FR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=         17.</a:t>
            </a:r>
          </a:p>
          <a:p>
            <a:pPr marL="0" indent="0">
              <a:buNone/>
            </a:pPr>
            <a:r>
              <a:rPr lang="fr-FR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p-value=     0.74227</a:t>
            </a:r>
          </a:p>
          <a:p>
            <a:pPr marL="0" indent="0">
              <a:buNone/>
            </a:pPr>
            <a:endParaRPr lang="fr-FR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Otis et al. (1978) Closure Test (Low p-values suggest population not closed):</a:t>
            </a:r>
          </a:p>
          <a:p>
            <a:pPr marL="0" indent="0">
              <a:buNone/>
            </a:pPr>
            <a:r>
              <a:rPr lang="fr-FR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z-value=  -999.00000</a:t>
            </a:r>
          </a:p>
          <a:p>
            <a:pPr marL="0" indent="0">
              <a:buNone/>
            </a:pPr>
            <a:r>
              <a:rPr lang="fr-FR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p-value=     2.00000</a:t>
            </a:r>
          </a:p>
          <a:p>
            <a:pPr marL="0" indent="0">
              <a:buNone/>
            </a:pPr>
            <a:endParaRPr lang="fr-FR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Component Statistics of Stanley &amp; Burnham Closure Test</a:t>
            </a:r>
          </a:p>
          <a:p>
            <a:pPr marL="0" indent="0">
              <a:buNone/>
            </a:pPr>
            <a:r>
              <a:rPr lang="fr-FR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-------------------------------------------------------------------------------</a:t>
            </a:r>
          </a:p>
          <a:p>
            <a:pPr marL="0" indent="0">
              <a:buNone/>
            </a:pPr>
            <a:r>
              <a:rPr lang="fr-FR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 Component   Chi-square             </a:t>
            </a:r>
            <a:r>
              <a:rPr lang="fr-FR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fr-FR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p-value</a:t>
            </a:r>
          </a:p>
          <a:p>
            <a:pPr marL="0" indent="0">
              <a:buNone/>
            </a:pPr>
            <a:r>
              <a:rPr lang="fr-FR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-------------------------------------------------------------------------------</a:t>
            </a:r>
          </a:p>
          <a:p>
            <a:pPr marL="0" indent="0">
              <a:buNone/>
            </a:pP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Tests for additions to population (Low p-values suggest there were additions)</a:t>
            </a:r>
          </a:p>
          <a:p>
            <a:pPr marL="0" indent="0">
              <a:buNone/>
            </a:pPr>
            <a:r>
              <a:rPr lang="nn-NO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  NR vs JS     0.00000               0.          1.00000</a:t>
            </a:r>
          </a:p>
          <a:p>
            <a:pPr marL="0" indent="0">
              <a:buNone/>
            </a:pPr>
            <a:r>
              <a:rPr lang="de-DE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de-DE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M_t</a:t>
            </a:r>
            <a:r>
              <a:rPr lang="de-DE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vs</a:t>
            </a:r>
            <a:r>
              <a:rPr lang="de-DE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NM    -1.00000               0.          1.00000</a:t>
            </a:r>
          </a:p>
          <a:p>
            <a:pPr marL="0" indent="0">
              <a:buNone/>
            </a:pPr>
            <a:endParaRPr lang="fr-FR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Tests for losses from population (Low p-values suggest there were losses)</a:t>
            </a:r>
          </a:p>
          <a:p>
            <a:pPr marL="0" indent="0">
              <a:buNone/>
            </a:pPr>
            <a:r>
              <a:rPr lang="nn-NO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 M_t vs NR    12.90876              17.          0.74227</a:t>
            </a:r>
          </a:p>
          <a:p>
            <a:pPr marL="0" indent="0">
              <a:buNone/>
            </a:pPr>
            <a:r>
              <a:rPr lang="fr-FR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  NM vs JS     0.00000               0.          1.00000</a:t>
            </a:r>
          </a:p>
          <a:p>
            <a:pPr marL="0" indent="0">
              <a:buNone/>
            </a:pPr>
            <a:r>
              <a:rPr lang="fr-FR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-------------------------------------------------------------------------------</a:t>
            </a:r>
          </a:p>
          <a:p>
            <a:pPr marL="0" indent="0">
              <a:buNone/>
            </a:pPr>
            <a:endParaRPr lang="fr-FR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7121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Cistudes juin 2007 </a:t>
            </a:r>
            <a:r>
              <a:rPr lang="fr-FR" dirty="0"/>
              <a:t>- ajustement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79512" y="1268760"/>
            <a:ext cx="8964488" cy="485740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fr-FR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N </a:t>
            </a:r>
            <a:r>
              <a:rPr lang="fr-FR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hat</a:t>
            </a:r>
            <a:r>
              <a:rPr lang="fr-FR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=  266</a:t>
            </a:r>
          </a:p>
          <a:p>
            <a:pPr marL="0" indent="0">
              <a:buNone/>
            </a:pPr>
            <a:r>
              <a:rPr lang="fr-FR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M_t+1=  69</a:t>
            </a:r>
          </a:p>
          <a:p>
            <a:pPr marL="0" indent="0">
              <a:buNone/>
            </a:pPr>
            <a:r>
              <a:rPr lang="fr-FR" sz="11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Occasions=  22</a:t>
            </a:r>
          </a:p>
          <a:p>
            <a:pPr marL="0" indent="0">
              <a:buNone/>
            </a:pPr>
            <a:r>
              <a:rPr lang="fr-FR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CH Data Format= List-</a:t>
            </a:r>
            <a:r>
              <a:rPr lang="fr-FR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directed</a:t>
            </a:r>
            <a:r>
              <a:rPr lang="fr-FR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input</a:t>
            </a:r>
          </a:p>
          <a:p>
            <a:pPr marL="0" indent="0">
              <a:buNone/>
            </a:pPr>
            <a:endParaRPr lang="fr-FR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Stanley &amp; Burnham </a:t>
            </a:r>
            <a:r>
              <a:rPr lang="fr-FR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Closure</a:t>
            </a:r>
            <a:r>
              <a:rPr lang="fr-FR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Test (</a:t>
            </a:r>
            <a:r>
              <a:rPr lang="fr-FR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Low</a:t>
            </a:r>
            <a:r>
              <a:rPr lang="fr-FR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p-values </a:t>
            </a:r>
            <a:r>
              <a:rPr lang="fr-FR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suggest</a:t>
            </a:r>
            <a:r>
              <a:rPr lang="fr-FR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population not </a:t>
            </a:r>
            <a:r>
              <a:rPr lang="fr-FR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closed</a:t>
            </a:r>
            <a:r>
              <a:rPr lang="fr-FR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pPr marL="0" indent="0">
              <a:buNone/>
            </a:pPr>
            <a:r>
              <a:rPr lang="fr-FR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Chi-square </a:t>
            </a:r>
            <a:r>
              <a:rPr lang="fr-FR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statistic</a:t>
            </a:r>
            <a:r>
              <a:rPr lang="fr-FR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=    22.75102</a:t>
            </a:r>
          </a:p>
          <a:p>
            <a:pPr marL="0" indent="0">
              <a:buNone/>
            </a:pPr>
            <a:r>
              <a:rPr lang="fr-FR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</a:t>
            </a:r>
            <a:r>
              <a:rPr lang="fr-FR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fr-FR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=         20.</a:t>
            </a:r>
          </a:p>
          <a:p>
            <a:pPr marL="0" indent="0">
              <a:buNone/>
            </a:pPr>
            <a:r>
              <a:rPr lang="fr-FR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p-value=     0.30118</a:t>
            </a:r>
          </a:p>
          <a:p>
            <a:pPr marL="0" indent="0">
              <a:buNone/>
            </a:pPr>
            <a:endParaRPr lang="fr-FR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Otis et al. (1978) </a:t>
            </a:r>
            <a:r>
              <a:rPr lang="fr-FR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Closure</a:t>
            </a:r>
            <a:r>
              <a:rPr lang="fr-FR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Test (</a:t>
            </a:r>
            <a:r>
              <a:rPr lang="fr-FR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Low</a:t>
            </a:r>
            <a:r>
              <a:rPr lang="fr-FR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p-values </a:t>
            </a:r>
            <a:r>
              <a:rPr lang="fr-FR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suggest</a:t>
            </a:r>
            <a:r>
              <a:rPr lang="fr-FR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population not </a:t>
            </a:r>
            <a:r>
              <a:rPr lang="fr-FR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closed</a:t>
            </a:r>
            <a:r>
              <a:rPr lang="fr-FR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pPr marL="0" indent="0">
              <a:buNone/>
            </a:pPr>
            <a:r>
              <a:rPr lang="fr-FR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z-value=  -999.00000</a:t>
            </a:r>
          </a:p>
          <a:p>
            <a:pPr marL="0" indent="0">
              <a:buNone/>
            </a:pPr>
            <a:r>
              <a:rPr lang="fr-FR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p-value=     2.00000</a:t>
            </a:r>
          </a:p>
          <a:p>
            <a:pPr marL="0" indent="0">
              <a:buNone/>
            </a:pPr>
            <a:endParaRPr lang="fr-FR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Component </a:t>
            </a:r>
            <a:r>
              <a:rPr lang="fr-FR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Statistics</a:t>
            </a:r>
            <a:r>
              <a:rPr lang="fr-FR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of Stanley &amp; Burnham </a:t>
            </a:r>
            <a:r>
              <a:rPr lang="fr-FR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Closure</a:t>
            </a:r>
            <a:r>
              <a:rPr lang="fr-FR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Test</a:t>
            </a:r>
          </a:p>
          <a:p>
            <a:pPr marL="0" indent="0">
              <a:buNone/>
            </a:pPr>
            <a:r>
              <a:rPr lang="fr-FR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-------------------------------------------------------------------------------</a:t>
            </a:r>
          </a:p>
          <a:p>
            <a:pPr marL="0" indent="0">
              <a:buNone/>
            </a:pPr>
            <a:r>
              <a:rPr lang="fr-FR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 Component   Chi-square             </a:t>
            </a:r>
            <a:r>
              <a:rPr lang="fr-FR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fr-FR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p-value</a:t>
            </a:r>
          </a:p>
          <a:p>
            <a:pPr marL="0" indent="0">
              <a:buNone/>
            </a:pPr>
            <a:r>
              <a:rPr lang="fr-FR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-------------------------------------------------------------------------------</a:t>
            </a:r>
          </a:p>
          <a:p>
            <a:pPr marL="0" indent="0">
              <a:buNone/>
            </a:pPr>
            <a:r>
              <a:rPr lang="fr-FR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Tests for additions to population (</a:t>
            </a:r>
            <a:r>
              <a:rPr lang="fr-FR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Low</a:t>
            </a:r>
            <a:r>
              <a:rPr lang="fr-FR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p-values </a:t>
            </a:r>
            <a:r>
              <a:rPr lang="fr-FR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suggest</a:t>
            </a:r>
            <a:r>
              <a:rPr lang="fr-FR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there</a:t>
            </a:r>
            <a:r>
              <a:rPr lang="fr-FR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were</a:t>
            </a:r>
            <a:r>
              <a:rPr lang="fr-FR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additions)</a:t>
            </a:r>
          </a:p>
          <a:p>
            <a:pPr marL="0" indent="0">
              <a:buNone/>
            </a:pPr>
            <a:r>
              <a:rPr lang="fr-FR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  NR vs JS     0.00000               0.          1.00000</a:t>
            </a:r>
          </a:p>
          <a:p>
            <a:pPr marL="0" indent="0">
              <a:buNone/>
            </a:pPr>
            <a:r>
              <a:rPr lang="fr-FR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fr-FR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M_t</a:t>
            </a:r>
            <a:r>
              <a:rPr lang="fr-FR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vs NM    -1.00000               0.          1.00000</a:t>
            </a:r>
          </a:p>
          <a:p>
            <a:pPr marL="0" indent="0">
              <a:buNone/>
            </a:pPr>
            <a:endParaRPr lang="fr-FR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Tests for </a:t>
            </a:r>
            <a:r>
              <a:rPr lang="fr-FR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losses</a:t>
            </a:r>
            <a:r>
              <a:rPr lang="fr-FR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fr-FR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population (</a:t>
            </a:r>
            <a:r>
              <a:rPr lang="fr-FR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Low</a:t>
            </a:r>
            <a:r>
              <a:rPr lang="fr-FR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p-values </a:t>
            </a:r>
            <a:r>
              <a:rPr lang="fr-FR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suggest</a:t>
            </a:r>
            <a:r>
              <a:rPr lang="fr-FR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there</a:t>
            </a:r>
            <a:r>
              <a:rPr lang="fr-FR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were</a:t>
            </a:r>
            <a:r>
              <a:rPr lang="fr-FR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losses</a:t>
            </a:r>
            <a:r>
              <a:rPr lang="fr-FR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r>
              <a:rPr lang="fr-FR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fr-FR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M_t</a:t>
            </a:r>
            <a:r>
              <a:rPr lang="fr-FR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vs NR    22.75102              20.          0.30118</a:t>
            </a:r>
          </a:p>
          <a:p>
            <a:pPr marL="0" indent="0">
              <a:buNone/>
            </a:pPr>
            <a:r>
              <a:rPr lang="fr-FR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  NM vs JS     0.00000               0.          1.00000</a:t>
            </a:r>
          </a:p>
          <a:p>
            <a:pPr marL="0" indent="0">
              <a:buNone/>
            </a:pPr>
            <a:r>
              <a:rPr lang="fr-FR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-------------------------------------------------------------------------------</a:t>
            </a:r>
          </a:p>
          <a:p>
            <a:pPr marL="0" indent="0">
              <a:buNone/>
            </a:pPr>
            <a:endParaRPr lang="fr-FR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7410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Cistudes juin 1997 – taille pop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79512" y="1268760"/>
            <a:ext cx="8964488" cy="485740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Model selection criteria.  Model selected has maximum value.</a:t>
            </a:r>
          </a:p>
          <a:p>
            <a:pPr marL="0" indent="0"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Model     M(o)     M(h)     M(b)     M(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bh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    M(t)     M(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    M(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tb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   M(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tbh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Criteria  1.00     0.97     0.36     0.53     0.00     0.25     0.55     0.68</a:t>
            </a:r>
          </a:p>
          <a:p>
            <a:pPr marL="0" indent="0"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Appropriate model probably is  M(o)  or  M(h)</a:t>
            </a:r>
          </a:p>
          <a:p>
            <a:pPr marL="0" indent="0"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Suggested estimator is jackknife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  <a:p>
            <a:pPr marL="0" indent="0">
              <a:buNone/>
            </a:pP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Number of trapping occasions was           19</a:t>
            </a:r>
          </a:p>
          <a:p>
            <a:pPr marL="0" indent="0"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Number of animals captured, M(t+1), was    56</a:t>
            </a:r>
          </a:p>
          <a:p>
            <a:pPr marL="0" indent="0"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Total number of captures, n., was          61</a:t>
            </a:r>
          </a:p>
          <a:p>
            <a:pPr marL="0" indent="0"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Average p-hat = 0.0141</a:t>
            </a:r>
          </a:p>
          <a:p>
            <a:pPr marL="0" indent="0"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Interpolated population estimate is        228 with standard error    36.6916</a:t>
            </a:r>
          </a:p>
          <a:p>
            <a:pPr marL="0" indent="0"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Approximate 95 percent confidence interval       170 to        315</a:t>
            </a:r>
          </a:p>
          <a:p>
            <a:pPr marL="0" indent="0">
              <a:buNone/>
            </a:pPr>
            <a:endParaRPr lang="fr-FR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fr-FR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3575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Cistudes juin 2007 </a:t>
            </a:r>
            <a:r>
              <a:rPr lang="fr-FR" dirty="0"/>
              <a:t>– taille pop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79512" y="1268760"/>
            <a:ext cx="8964488" cy="485740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fr-F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Model selection criteria.  Model selected has maximum value.</a:t>
            </a:r>
          </a:p>
          <a:p>
            <a:pPr marL="0" indent="0"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Model     M(o)     M(h)     M(b)     M(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bh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    M(t)     M(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    M(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tb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   M(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tbh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Criteria  1.00     0.77     0.34     0.71     0.00     0.34     0.37     0.78</a:t>
            </a:r>
          </a:p>
          <a:p>
            <a:pPr marL="0" indent="0"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Appropriate model probably is  M(o)</a:t>
            </a:r>
          </a:p>
          <a:p>
            <a:pPr marL="0" indent="0"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Suggested estimator is null.</a:t>
            </a:r>
          </a:p>
          <a:p>
            <a:pPr marL="0" indent="0">
              <a:buNone/>
            </a:pP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Number 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of trapping occasions was           22</a:t>
            </a:r>
          </a:p>
          <a:p>
            <a:pPr marL="0" indent="0"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Number of animals captured, M(t+1), was    69</a:t>
            </a:r>
          </a:p>
          <a:p>
            <a:pPr marL="0" indent="0"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Total number of captures, n., was          79</a:t>
            </a:r>
          </a:p>
          <a:p>
            <a:pPr marL="0" indent="0"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Estimated probability of capture, p-hat = 0.0133</a:t>
            </a:r>
          </a:p>
          <a:p>
            <a:pPr marL="0" indent="0"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Population estimate is        270 with standard error    76.4089</a:t>
            </a:r>
          </a:p>
          <a:p>
            <a:pPr marL="0" indent="0"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Approximate 95 percent confidence interval        167 to        481</a:t>
            </a:r>
          </a:p>
          <a:p>
            <a:pPr marL="0" indent="0"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Profile likelihood interval         166 to        512</a:t>
            </a:r>
            <a:endParaRPr lang="fr-FR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567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Exemple petits monarques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358792" y="2145961"/>
            <a:ext cx="4525963" cy="3017308"/>
          </a:xfrm>
        </p:spPr>
      </p:pic>
      <p:sp>
        <p:nvSpPr>
          <p:cNvPr id="5" name="ZoneTexte 4"/>
          <p:cNvSpPr txBox="1"/>
          <p:nvPr/>
        </p:nvSpPr>
        <p:spPr>
          <a:xfrm>
            <a:off x="3923928" y="1700808"/>
            <a:ext cx="460851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Palavas / Cathédrale de Maguelone (E. Mateo-Espada et al)</a:t>
            </a:r>
          </a:p>
          <a:p>
            <a:endParaRPr lang="fr-FR" dirty="0"/>
          </a:p>
          <a:p>
            <a:r>
              <a:rPr lang="fr-FR" dirty="0" smtClean="0"/>
              <a:t>12 sessions de capture-recapture de 3 h chacune, entre le 12/09/2019 et le 03/12/2020</a:t>
            </a:r>
          </a:p>
          <a:p>
            <a:endParaRPr lang="fr-FR" dirty="0"/>
          </a:p>
          <a:p>
            <a:endParaRPr lang="fr-FR" dirty="0"/>
          </a:p>
        </p:txBody>
      </p:sp>
      <p:sp>
        <p:nvSpPr>
          <p:cNvPr id="6" name="ZoneTexte 5"/>
          <p:cNvSpPr txBox="1"/>
          <p:nvPr/>
        </p:nvSpPr>
        <p:spPr>
          <a:xfrm>
            <a:off x="3923928" y="3455134"/>
            <a:ext cx="460851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Jeu de données brut: CMR Monarque 2019.xls</a:t>
            </a:r>
          </a:p>
          <a:p>
            <a:endParaRPr lang="fr-F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Faire le test de fermeture pour le jeu de données complet (12 sessions)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Si pop ouverte, ajuster le jeu de données en réduisant des sessions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Une fois la population fermée, faites une estimation de taille de pop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64594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Fermeture: 12 sessions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187" y="1416785"/>
            <a:ext cx="8429625" cy="540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423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Fermeture: 4 sessions (2-5)</a:t>
            </a:r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112" y="1340768"/>
            <a:ext cx="8105775" cy="534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875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Taille de pop monarque 4 sessions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47664" y="1274821"/>
            <a:ext cx="6408712" cy="5484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715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Exemple petits monarques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358792" y="2145961"/>
            <a:ext cx="4525963" cy="3017308"/>
          </a:xfrm>
        </p:spPr>
      </p:pic>
      <p:sp>
        <p:nvSpPr>
          <p:cNvPr id="5" name="ZoneTexte 4"/>
          <p:cNvSpPr txBox="1"/>
          <p:nvPr/>
        </p:nvSpPr>
        <p:spPr>
          <a:xfrm>
            <a:off x="3923928" y="1700808"/>
            <a:ext cx="460851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Palavas / Cathédrale de Maguelone (E. Mateo-Espada et al)</a:t>
            </a:r>
          </a:p>
          <a:p>
            <a:endParaRPr lang="fr-FR" dirty="0"/>
          </a:p>
          <a:p>
            <a:r>
              <a:rPr lang="fr-FR" dirty="0" smtClean="0"/>
              <a:t>12 sessions de capture-recapture de 3 h chacune, entre le 12/09/2019 et le 03/12/2020</a:t>
            </a:r>
          </a:p>
          <a:p>
            <a:endParaRPr lang="fr-FR" dirty="0"/>
          </a:p>
          <a:p>
            <a:endParaRPr lang="fr-FR" dirty="0"/>
          </a:p>
        </p:txBody>
      </p:sp>
      <p:sp>
        <p:nvSpPr>
          <p:cNvPr id="6" name="ZoneTexte 5"/>
          <p:cNvSpPr txBox="1"/>
          <p:nvPr/>
        </p:nvSpPr>
        <p:spPr>
          <a:xfrm>
            <a:off x="3923928" y="3455134"/>
            <a:ext cx="460851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Jeu de données brut: CMR Monarque 2019.xls</a:t>
            </a:r>
          </a:p>
          <a:p>
            <a:endParaRPr lang="fr-F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Faire le test de fermeture pour le jeu de données complet (12 sessions)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Si pop ouverte, ajuster le jeu de données en réduisant des sessions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Une fois la population fermée, faites une estimation de taille de pop</a:t>
            </a:r>
          </a:p>
          <a:p>
            <a:endParaRPr lang="fr-FR" dirty="0"/>
          </a:p>
        </p:txBody>
      </p:sp>
      <p:sp>
        <p:nvSpPr>
          <p:cNvPr id="3" name="ZoneTexte 2"/>
          <p:cNvSpPr txBox="1"/>
          <p:nvPr/>
        </p:nvSpPr>
        <p:spPr>
          <a:xfrm>
            <a:off x="539552" y="6309320"/>
            <a:ext cx="54750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</a:rPr>
              <a:t>Pourquoi l’estimation de taille de pop est-elle si difficile?</a:t>
            </a:r>
            <a:endParaRPr lang="fr-F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9027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4" name="Text Box 4"/>
          <p:cNvSpPr txBox="1">
            <a:spLocks noChangeArrowheads="1"/>
          </p:cNvSpPr>
          <p:nvPr/>
        </p:nvSpPr>
        <p:spPr bwMode="auto">
          <a:xfrm>
            <a:off x="847756" y="1857364"/>
            <a:ext cx="81534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/>
            <a:r>
              <a:rPr lang="fr-FR" sz="2400" dirty="0"/>
              <a:t>La probabilité de capturer un individu sachant </a:t>
            </a:r>
            <a:r>
              <a:rPr lang="fr-FR" sz="2400" dirty="0" smtClean="0"/>
              <a:t>qu’ il </a:t>
            </a:r>
            <a:r>
              <a:rPr lang="fr-FR" sz="2400" dirty="0"/>
              <a:t>est présent sur le site d’étude est appelé le </a:t>
            </a:r>
            <a:r>
              <a:rPr lang="fr-FR" sz="2400" b="1" dirty="0" smtClean="0"/>
              <a:t>TAUX </a:t>
            </a:r>
            <a:r>
              <a:rPr lang="fr-FR" sz="2400" b="1" dirty="0"/>
              <a:t>DE </a:t>
            </a:r>
            <a:r>
              <a:rPr lang="fr-FR" sz="2400" b="1" dirty="0" smtClean="0"/>
              <a:t>CAPTURE p</a:t>
            </a:r>
            <a:endParaRPr lang="fr-FR" sz="2400" dirty="0"/>
          </a:p>
        </p:txBody>
      </p:sp>
      <p:sp>
        <p:nvSpPr>
          <p:cNvPr id="102405" name="Text Box 5"/>
          <p:cNvSpPr txBox="1">
            <a:spLocks noChangeArrowheads="1"/>
          </p:cNvSpPr>
          <p:nvPr/>
        </p:nvSpPr>
        <p:spPr bwMode="auto">
          <a:xfrm>
            <a:off x="827584" y="3068960"/>
            <a:ext cx="7720036" cy="711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r>
              <a:rPr lang="fr-FR" sz="2000" dirty="0"/>
              <a:t>Le </a:t>
            </a:r>
            <a:r>
              <a:rPr lang="fr-FR" sz="2000" b="1" dirty="0"/>
              <a:t>taux de capture n’est pas un paramètre biologique </a:t>
            </a:r>
            <a:r>
              <a:rPr lang="fr-FR" sz="2000" dirty="0"/>
              <a:t>car pas lié à la biologie de l ’espèce mais à la </a:t>
            </a:r>
            <a:r>
              <a:rPr lang="fr-FR" sz="2000" b="1" dirty="0"/>
              <a:t>méthode d ’étude</a:t>
            </a:r>
            <a:r>
              <a:rPr lang="fr-FR" sz="2000" dirty="0"/>
              <a:t>...</a:t>
            </a:r>
          </a:p>
        </p:txBody>
      </p:sp>
      <p:sp>
        <p:nvSpPr>
          <p:cNvPr id="102406" name="Text Box 6"/>
          <p:cNvSpPr txBox="1">
            <a:spLocks noChangeArrowheads="1"/>
          </p:cNvSpPr>
          <p:nvPr/>
        </p:nvSpPr>
        <p:spPr bwMode="auto">
          <a:xfrm>
            <a:off x="899022" y="4502472"/>
            <a:ext cx="7423173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0" hangingPunct="0"/>
            <a:r>
              <a:rPr lang="fr-FR" sz="2000" dirty="0"/>
              <a:t>Exemple : si on passe 1 heure sur le terrain on a moins de chance d ’observer des oiseaux bagués que si on y passe 3 jours, </a:t>
            </a:r>
            <a:r>
              <a:rPr lang="fr-FR" sz="2000" i="1" dirty="0"/>
              <a:t>pourtant le nombre d ’oiseaux bagués présents est le même.</a:t>
            </a:r>
          </a:p>
        </p:txBody>
      </p:sp>
      <p:sp>
        <p:nvSpPr>
          <p:cNvPr id="102409" name="Text Box 9"/>
          <p:cNvSpPr txBox="1">
            <a:spLocks noChangeArrowheads="1"/>
          </p:cNvSpPr>
          <p:nvPr/>
        </p:nvSpPr>
        <p:spPr bwMode="auto">
          <a:xfrm>
            <a:off x="1522440" y="571480"/>
            <a:ext cx="6978650" cy="549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fr-FR" sz="3000" b="1"/>
              <a:t>Estimation avec le taux de capture - 3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0" y="0"/>
            <a:ext cx="2233304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800" b="1" dirty="0" smtClean="0"/>
              <a:t>Les CMR</a:t>
            </a:r>
            <a:endParaRPr lang="fr-FR" sz="3800" b="1" dirty="0"/>
          </a:p>
        </p:txBody>
      </p:sp>
    </p:spTree>
    <p:extLst>
      <p:ext uri="{BB962C8B-B14F-4D97-AF65-F5344CB8AC3E}">
        <p14:creationId xmlns:p14="http://schemas.microsoft.com/office/powerpoint/2010/main" val="4059980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994122"/>
          </a:xfrm>
        </p:spPr>
        <p:txBody>
          <a:bodyPr/>
          <a:lstStyle/>
          <a:p>
            <a:r>
              <a:rPr lang="fr-FR" dirty="0" smtClean="0"/>
              <a:t>Iguane des petites Antilles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67544" y="1268760"/>
            <a:ext cx="8229600" cy="1612776"/>
          </a:xfrm>
        </p:spPr>
        <p:txBody>
          <a:bodyPr>
            <a:normAutofit/>
          </a:bodyPr>
          <a:lstStyle/>
          <a:p>
            <a:r>
              <a:rPr lang="fr-FR" sz="2400" i="1" dirty="0" err="1" smtClean="0"/>
              <a:t>Iguana</a:t>
            </a:r>
            <a:r>
              <a:rPr lang="fr-FR" sz="2400" i="1" dirty="0" smtClean="0"/>
              <a:t> </a:t>
            </a:r>
            <a:r>
              <a:rPr lang="fr-FR" sz="2400" i="1" dirty="0" err="1" smtClean="0"/>
              <a:t>delicatissima</a:t>
            </a:r>
            <a:r>
              <a:rPr lang="fr-FR" sz="2400" i="1" dirty="0" smtClean="0"/>
              <a:t> </a:t>
            </a:r>
            <a:r>
              <a:rPr lang="fr-FR" sz="2400" dirty="0" smtClean="0"/>
              <a:t>endémique</a:t>
            </a:r>
            <a:r>
              <a:rPr lang="fr-FR" sz="2400" i="1" dirty="0" smtClean="0"/>
              <a:t> </a:t>
            </a:r>
            <a:r>
              <a:rPr lang="fr-FR" sz="2400" dirty="0" smtClean="0"/>
              <a:t>en Martinique</a:t>
            </a:r>
          </a:p>
          <a:p>
            <a:r>
              <a:rPr lang="fr-FR" sz="2400" dirty="0" smtClean="0"/>
              <a:t>Pb hybridation et compétition avec Iguane vert </a:t>
            </a:r>
            <a:r>
              <a:rPr lang="fr-FR" sz="2400" i="1" dirty="0" err="1" smtClean="0"/>
              <a:t>Iguana</a:t>
            </a:r>
            <a:r>
              <a:rPr lang="fr-FR" sz="2400" i="1" dirty="0" smtClean="0"/>
              <a:t> </a:t>
            </a:r>
            <a:r>
              <a:rPr lang="fr-FR" sz="2400" i="1" dirty="0" err="1" smtClean="0"/>
              <a:t>iguana</a:t>
            </a:r>
            <a:r>
              <a:rPr lang="fr-FR" sz="2400" i="1" dirty="0" smtClean="0"/>
              <a:t> </a:t>
            </a:r>
            <a:r>
              <a:rPr lang="fr-FR" sz="2400" dirty="0" smtClean="0"/>
              <a:t>(introduit)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568" y="3212976"/>
            <a:ext cx="4333875" cy="3162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072342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Jusque 2006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Marquage individuel par transpondeurs</a:t>
            </a:r>
          </a:p>
          <a:p>
            <a:r>
              <a:rPr lang="fr-FR" dirty="0" smtClean="0"/>
              <a:t>Visites sur une île sans protocole</a:t>
            </a:r>
          </a:p>
          <a:p>
            <a:pPr lvl="1"/>
            <a:r>
              <a:rPr lang="fr-FR" dirty="0" smtClean="0"/>
              <a:t>Nombre de visites variables (17 en 2006)</a:t>
            </a:r>
          </a:p>
          <a:p>
            <a:pPr lvl="1"/>
            <a:r>
              <a:rPr lang="fr-FR" dirty="0" smtClean="0"/>
              <a:t>Nombre d’observateurs variables</a:t>
            </a:r>
          </a:p>
          <a:p>
            <a:r>
              <a:rPr lang="fr-FR" dirty="0" smtClean="0"/>
              <a:t>Femelles capturées sur un site de ponte</a:t>
            </a:r>
          </a:p>
          <a:p>
            <a:r>
              <a:rPr lang="fr-FR" dirty="0" smtClean="0"/>
              <a:t>Mâles capturés au hasard</a:t>
            </a:r>
            <a:endParaRPr lang="fr-FR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652120" y="4509120"/>
            <a:ext cx="3024336" cy="2244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593016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Exercice 1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Vérifier que la population est fermée en 2006 </a:t>
            </a:r>
          </a:p>
          <a:p>
            <a:r>
              <a:rPr lang="fr-FR" dirty="0" smtClean="0">
                <a:sym typeface="Wingdings" pitchFamily="2" charset="2"/>
              </a:rPr>
              <a:t> </a:t>
            </a:r>
            <a:r>
              <a:rPr lang="fr-FR" dirty="0" smtClean="0"/>
              <a:t>logiciel </a:t>
            </a:r>
            <a:r>
              <a:rPr lang="fr-FR" dirty="0" err="1" smtClean="0"/>
              <a:t>Closetest</a:t>
            </a:r>
            <a:endParaRPr lang="fr-FR" dirty="0" smtClean="0"/>
          </a:p>
          <a:p>
            <a:endParaRPr lang="fr-FR" dirty="0" smtClean="0"/>
          </a:p>
          <a:p>
            <a:r>
              <a:rPr lang="fr-FR" dirty="0" smtClean="0"/>
              <a:t>Si oui, estimer la taille de population </a:t>
            </a:r>
          </a:p>
          <a:p>
            <a:pPr lvl="1"/>
            <a:r>
              <a:rPr lang="fr-FR" sz="2400" dirty="0" smtClean="0"/>
              <a:t>D’abord avec tous les individus</a:t>
            </a:r>
          </a:p>
          <a:p>
            <a:pPr lvl="1"/>
            <a:r>
              <a:rPr lang="fr-FR" sz="2400" dirty="0" smtClean="0"/>
              <a:t>Ensuite en séparant </a:t>
            </a:r>
            <a:r>
              <a:rPr lang="fr-FR" sz="2400" b="1" dirty="0" smtClean="0"/>
              <a:t>femelles (groupe 1) </a:t>
            </a:r>
            <a:r>
              <a:rPr lang="fr-FR" sz="2400" dirty="0" smtClean="0"/>
              <a:t>et </a:t>
            </a:r>
            <a:r>
              <a:rPr lang="fr-FR" sz="2400" b="1" dirty="0" smtClean="0"/>
              <a:t>mâles (groupe 2)</a:t>
            </a:r>
          </a:p>
          <a:p>
            <a:r>
              <a:rPr lang="fr-FR" dirty="0" smtClean="0">
                <a:sym typeface="Wingdings" pitchFamily="2" charset="2"/>
              </a:rPr>
              <a:t> logiciel </a:t>
            </a:r>
            <a:r>
              <a:rPr lang="fr-FR" dirty="0" smtClean="0"/>
              <a:t>Mark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30204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Test d’ajustement 2006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51520" y="1340768"/>
            <a:ext cx="8892480" cy="4525963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Stanley &amp; Burnham Closure Test (Low p-values suggest population not closed):</a:t>
            </a:r>
          </a:p>
          <a:p>
            <a:pPr>
              <a:buNone/>
            </a:pPr>
            <a:r>
              <a:rPr lang="fr-FR" sz="1400" dirty="0" smtClean="0">
                <a:latin typeface="Courier New" pitchFamily="49" charset="0"/>
                <a:cs typeface="Courier New" pitchFamily="49" charset="0"/>
              </a:rPr>
              <a:t>  Chi-square </a:t>
            </a:r>
            <a:r>
              <a:rPr lang="fr-FR" sz="1400" dirty="0" err="1" smtClean="0">
                <a:latin typeface="Courier New" pitchFamily="49" charset="0"/>
                <a:cs typeface="Courier New" pitchFamily="49" charset="0"/>
              </a:rPr>
              <a:t>statistic</a:t>
            </a:r>
            <a:r>
              <a:rPr lang="fr-FR" sz="1400" dirty="0" smtClean="0">
                <a:latin typeface="Courier New" pitchFamily="49" charset="0"/>
                <a:cs typeface="Courier New" pitchFamily="49" charset="0"/>
              </a:rPr>
              <a:t>=    10.06814</a:t>
            </a:r>
          </a:p>
          <a:p>
            <a:pPr>
              <a:buNone/>
            </a:pPr>
            <a:r>
              <a:rPr lang="fr-FR" sz="1400" dirty="0" smtClean="0">
                <a:latin typeface="Courier New" pitchFamily="49" charset="0"/>
                <a:cs typeface="Courier New" pitchFamily="49" charset="0"/>
              </a:rPr>
              <a:t>                    </a:t>
            </a:r>
            <a:r>
              <a:rPr lang="fr-FR" sz="1400" dirty="0" err="1" smtClean="0">
                <a:latin typeface="Courier New" pitchFamily="49" charset="0"/>
                <a:cs typeface="Courier New" pitchFamily="49" charset="0"/>
              </a:rPr>
              <a:t>df</a:t>
            </a:r>
            <a:r>
              <a:rPr lang="fr-FR" sz="1400" dirty="0" smtClean="0">
                <a:latin typeface="Courier New" pitchFamily="49" charset="0"/>
                <a:cs typeface="Courier New" pitchFamily="49" charset="0"/>
              </a:rPr>
              <a:t>=         16.</a:t>
            </a:r>
          </a:p>
          <a:p>
            <a:pPr>
              <a:buNone/>
            </a:pPr>
            <a:r>
              <a:rPr lang="fr-FR" sz="1400" dirty="0" smtClean="0">
                <a:latin typeface="Courier New" pitchFamily="49" charset="0"/>
                <a:cs typeface="Courier New" pitchFamily="49" charset="0"/>
              </a:rPr>
              <a:t>               p-value=     0.86305</a:t>
            </a:r>
          </a:p>
          <a:p>
            <a:pPr>
              <a:buNone/>
            </a:pPr>
            <a:endParaRPr lang="fr-FR" sz="1400" dirty="0" smtClean="0"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Otis et al. (1978) Closure Test (Low p-values suggest population not closed):</a:t>
            </a:r>
          </a:p>
          <a:p>
            <a:pPr>
              <a:buNone/>
            </a:pPr>
            <a:r>
              <a:rPr lang="fr-FR" sz="1400" dirty="0" smtClean="0">
                <a:latin typeface="Courier New" pitchFamily="49" charset="0"/>
                <a:cs typeface="Courier New" pitchFamily="49" charset="0"/>
              </a:rPr>
              <a:t>               z-value=    -1.89495</a:t>
            </a:r>
          </a:p>
          <a:p>
            <a:pPr>
              <a:buNone/>
            </a:pPr>
            <a:r>
              <a:rPr lang="fr-FR" sz="1400" dirty="0" smtClean="0">
                <a:latin typeface="Courier New" pitchFamily="49" charset="0"/>
                <a:cs typeface="Courier New" pitchFamily="49" charset="0"/>
              </a:rPr>
              <a:t>               p-value=     0.02905</a:t>
            </a:r>
          </a:p>
          <a:p>
            <a:pPr>
              <a:buNone/>
            </a:pPr>
            <a:endParaRPr lang="fr-FR" sz="1400" dirty="0" smtClean="0"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Component Statistics of Stanley &amp; Burnham Closure Test</a:t>
            </a:r>
          </a:p>
          <a:p>
            <a:pPr>
              <a:buNone/>
            </a:pPr>
            <a:r>
              <a:rPr lang="fr-FR" sz="1400" dirty="0" smtClean="0">
                <a:latin typeface="Courier New" pitchFamily="49" charset="0"/>
                <a:cs typeface="Courier New" pitchFamily="49" charset="0"/>
              </a:rPr>
              <a:t>-------------------------------------------------------------------------------</a:t>
            </a:r>
          </a:p>
          <a:p>
            <a:pPr>
              <a:buNone/>
            </a:pPr>
            <a:r>
              <a:rPr lang="fr-FR" sz="1400" dirty="0" smtClean="0">
                <a:latin typeface="Courier New" pitchFamily="49" charset="0"/>
                <a:cs typeface="Courier New" pitchFamily="49" charset="0"/>
              </a:rPr>
              <a:t>     Component   Chi-square             </a:t>
            </a:r>
            <a:r>
              <a:rPr lang="fr-FR" sz="1400" dirty="0" err="1" smtClean="0">
                <a:latin typeface="Courier New" pitchFamily="49" charset="0"/>
                <a:cs typeface="Courier New" pitchFamily="49" charset="0"/>
              </a:rPr>
              <a:t>df</a:t>
            </a:r>
            <a:r>
              <a:rPr lang="fr-FR" sz="1400" dirty="0" smtClean="0">
                <a:latin typeface="Courier New" pitchFamily="49" charset="0"/>
                <a:cs typeface="Courier New" pitchFamily="49" charset="0"/>
              </a:rPr>
              <a:t>           p-value</a:t>
            </a:r>
          </a:p>
          <a:p>
            <a:pPr>
              <a:buNone/>
            </a:pPr>
            <a:r>
              <a:rPr lang="fr-FR" sz="1400" dirty="0" smtClean="0">
                <a:latin typeface="Courier New" pitchFamily="49" charset="0"/>
                <a:cs typeface="Courier New" pitchFamily="49" charset="0"/>
              </a:rPr>
              <a:t>-------------------------------------------------------------------------------</a:t>
            </a:r>
          </a:p>
          <a:p>
            <a:pPr>
              <a:buNone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Tests for additions to population (Low p-values suggest there were additions)</a:t>
            </a:r>
          </a:p>
          <a:p>
            <a:pPr>
              <a:buNone/>
            </a:pPr>
            <a:r>
              <a:rPr lang="nn-NO" sz="1400" dirty="0" smtClean="0">
                <a:latin typeface="Courier New" pitchFamily="49" charset="0"/>
                <a:cs typeface="Courier New" pitchFamily="49" charset="0"/>
              </a:rPr>
              <a:t>      NR vs JS     1.47505               1.          0.22455</a:t>
            </a:r>
          </a:p>
          <a:p>
            <a:pPr>
              <a:buNone/>
            </a:pP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     </a:t>
            </a:r>
            <a:r>
              <a:rPr lang="de-DE" sz="1400" dirty="0" err="1" smtClean="0">
                <a:latin typeface="Courier New" pitchFamily="49" charset="0"/>
                <a:cs typeface="Courier New" pitchFamily="49" charset="0"/>
              </a:rPr>
              <a:t>M_t</a:t>
            </a: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400" dirty="0" err="1" smtClean="0">
                <a:latin typeface="Courier New" pitchFamily="49" charset="0"/>
                <a:cs typeface="Courier New" pitchFamily="49" charset="0"/>
              </a:rPr>
              <a:t>vs</a:t>
            </a:r>
            <a:r>
              <a:rPr lang="de-DE" sz="1400" dirty="0" smtClean="0">
                <a:latin typeface="Courier New" pitchFamily="49" charset="0"/>
                <a:cs typeface="Courier New" pitchFamily="49" charset="0"/>
              </a:rPr>
              <a:t> NM    10.02756              15.          0.81800</a:t>
            </a:r>
          </a:p>
          <a:p>
            <a:pPr>
              <a:buNone/>
            </a:pPr>
            <a:endParaRPr lang="fr-FR" sz="1400" dirty="0" smtClean="0"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Tests for losses from population (Low p-values suggest there were losses)</a:t>
            </a:r>
          </a:p>
          <a:p>
            <a:pPr>
              <a:buNone/>
            </a:pPr>
            <a:r>
              <a:rPr lang="nn-NO" sz="1400" dirty="0" smtClean="0">
                <a:latin typeface="Courier New" pitchFamily="49" charset="0"/>
                <a:cs typeface="Courier New" pitchFamily="49" charset="0"/>
              </a:rPr>
              <a:t>     M_t vs NR     8.59310              15.          0.89781</a:t>
            </a:r>
          </a:p>
          <a:p>
            <a:pPr>
              <a:buNone/>
            </a:pPr>
            <a:r>
              <a:rPr lang="fr-FR" sz="1400" dirty="0" smtClean="0">
                <a:latin typeface="Courier New" pitchFamily="49" charset="0"/>
                <a:cs typeface="Courier New" pitchFamily="49" charset="0"/>
              </a:rPr>
              <a:t>      NM vs JS     0.04058               1.          0.84034</a:t>
            </a:r>
          </a:p>
          <a:p>
            <a:pPr>
              <a:buNone/>
            </a:pPr>
            <a:r>
              <a:rPr lang="fr-FR" sz="1400" dirty="0" smtClean="0">
                <a:latin typeface="Courier New" pitchFamily="49" charset="0"/>
                <a:cs typeface="Courier New" pitchFamily="49" charset="0"/>
              </a:rPr>
              <a:t>-------------------------------------------------------------------------------</a:t>
            </a:r>
            <a:endParaRPr lang="fr-FR" sz="14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1891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78098"/>
          </a:xfrm>
        </p:spPr>
        <p:txBody>
          <a:bodyPr>
            <a:normAutofit fontScale="90000"/>
          </a:bodyPr>
          <a:lstStyle/>
          <a:p>
            <a:r>
              <a:rPr lang="fr-FR" sz="3600" dirty="0" smtClean="0"/>
              <a:t>Estimation taille de pop 2006 sexes combinés</a:t>
            </a:r>
            <a:endParaRPr lang="fr-FR" sz="36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073427"/>
          </a:xfrm>
        </p:spPr>
        <p:txBody>
          <a:bodyPr>
            <a:noAutofit/>
          </a:bodyPr>
          <a:lstStyle/>
          <a:p>
            <a:pPr>
              <a:buNone/>
            </a:pP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Summary of captures read</a:t>
            </a:r>
          </a:p>
          <a:p>
            <a:pPr>
              <a:buNone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Number of trapping occasions        17</a:t>
            </a:r>
          </a:p>
          <a:p>
            <a:pPr>
              <a:buNone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Number of animals captured         161</a:t>
            </a:r>
          </a:p>
          <a:p>
            <a:pPr>
              <a:buNone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Maximum x grid coordinate          1.0</a:t>
            </a:r>
          </a:p>
          <a:p>
            <a:pPr>
              <a:buNone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                  Maximum y grid coordinate          1.0</a:t>
            </a:r>
          </a:p>
          <a:p>
            <a:pPr>
              <a:buNone/>
            </a:pP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Model selection criteria.  Model selected has maximum value.</a:t>
            </a:r>
          </a:p>
          <a:p>
            <a:pPr>
              <a:buNone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</a:t>
            </a:r>
          </a:p>
          <a:p>
            <a:pPr>
              <a:buNone/>
            </a:pP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 Model     M(o)     M(h)     M(b)     M(</a:t>
            </a:r>
            <a:r>
              <a:rPr lang="en-US" sz="1200" dirty="0" err="1" smtClean="0">
                <a:latin typeface="Courier New" pitchFamily="49" charset="0"/>
                <a:cs typeface="Courier New" pitchFamily="49" charset="0"/>
              </a:rPr>
              <a:t>bh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)    M(t)     M(</a:t>
            </a:r>
            <a:r>
              <a:rPr lang="en-US" sz="1200" dirty="0" err="1" smtClean="0">
                <a:latin typeface="Courier New" pitchFamily="49" charset="0"/>
                <a:cs typeface="Courier New" pitchFamily="49" charset="0"/>
              </a:rPr>
              <a:t>th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)    M(</a:t>
            </a:r>
            <a:r>
              <a:rPr lang="en-US" sz="1200" dirty="0" err="1" smtClean="0">
                <a:latin typeface="Courier New" pitchFamily="49" charset="0"/>
                <a:cs typeface="Courier New" pitchFamily="49" charset="0"/>
              </a:rPr>
              <a:t>tb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)   M(</a:t>
            </a:r>
            <a:r>
              <a:rPr lang="en-US" sz="1200" dirty="0" err="1" smtClean="0">
                <a:latin typeface="Courier New" pitchFamily="49" charset="0"/>
                <a:cs typeface="Courier New" pitchFamily="49" charset="0"/>
              </a:rPr>
              <a:t>tbh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>
              <a:buNone/>
            </a:pP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 Criteria  0.75     0.81     0.04     0.00     0.24     0.43     0.43     1.00</a:t>
            </a:r>
          </a:p>
          <a:p>
            <a:pPr>
              <a:buNone/>
            </a:pP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 </a:t>
            </a:r>
          </a:p>
          <a:p>
            <a:pPr>
              <a:buNone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Appropriate model probably is M(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tbh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>
              <a:buNone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No estimator results from this model.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endParaRPr lang="en-US" sz="1600" b="1" dirty="0">
              <a:latin typeface="+mj-lt"/>
              <a:cs typeface="Courier New" pitchFamily="49" charset="0"/>
            </a:endParaRPr>
          </a:p>
          <a:p>
            <a:pPr>
              <a:buFont typeface="Wingdings"/>
              <a:buChar char="è"/>
            </a:pPr>
            <a:r>
              <a:rPr lang="en-US" sz="1600" b="1" dirty="0" smtClean="0">
                <a:latin typeface="+mj-lt"/>
                <a:cs typeface="Courier New" pitchFamily="49" charset="0"/>
                <a:sym typeface="Wingdings" pitchFamily="2" charset="2"/>
              </a:rPr>
              <a:t>Pas </a:t>
            </a:r>
            <a:r>
              <a:rPr lang="en-US" sz="1600" b="1" dirty="0" err="1" smtClean="0">
                <a:latin typeface="+mj-lt"/>
                <a:cs typeface="Courier New" pitchFamily="49" charset="0"/>
                <a:sym typeface="Wingdings" pitchFamily="2" charset="2"/>
              </a:rPr>
              <a:t>d’estimation</a:t>
            </a:r>
            <a:r>
              <a:rPr lang="en-US" sz="1600" b="1" dirty="0" smtClean="0">
                <a:latin typeface="+mj-lt"/>
                <a:cs typeface="Courier New" pitchFamily="49" charset="0"/>
                <a:sym typeface="Wingdings" pitchFamily="2" charset="2"/>
              </a:rPr>
              <a:t> possible avec le </a:t>
            </a:r>
            <a:r>
              <a:rPr lang="en-US" sz="1600" b="1" dirty="0" err="1" smtClean="0">
                <a:latin typeface="+mj-lt"/>
                <a:cs typeface="Courier New" pitchFamily="49" charset="0"/>
                <a:sym typeface="Wingdings" pitchFamily="2" charset="2"/>
              </a:rPr>
              <a:t>modele</a:t>
            </a:r>
            <a:r>
              <a:rPr lang="en-US" sz="1600" b="1" dirty="0" smtClean="0">
                <a:latin typeface="+mj-lt"/>
                <a:cs typeface="Courier New" pitchFamily="49" charset="0"/>
                <a:sym typeface="Wingdings" pitchFamily="2" charset="2"/>
              </a:rPr>
              <a:t> M(</a:t>
            </a:r>
            <a:r>
              <a:rPr lang="en-US" sz="1600" b="1" dirty="0" err="1" smtClean="0">
                <a:latin typeface="+mj-lt"/>
                <a:cs typeface="Courier New" pitchFamily="49" charset="0"/>
                <a:sym typeface="Wingdings" pitchFamily="2" charset="2"/>
              </a:rPr>
              <a:t>tbh</a:t>
            </a:r>
            <a:r>
              <a:rPr lang="en-US" sz="1600" b="1" dirty="0" smtClean="0">
                <a:latin typeface="+mj-lt"/>
                <a:cs typeface="Courier New" pitchFamily="49" charset="0"/>
                <a:sym typeface="Wingdings" pitchFamily="2" charset="2"/>
              </a:rPr>
              <a:t>) (</a:t>
            </a:r>
            <a:r>
              <a:rPr lang="en-US" sz="1600" b="1" dirty="0" err="1" smtClean="0">
                <a:latin typeface="+mj-lt"/>
                <a:cs typeface="Courier New" pitchFamily="49" charset="0"/>
                <a:sym typeface="Wingdings" pitchFamily="2" charset="2"/>
              </a:rPr>
              <a:t>trop</a:t>
            </a:r>
            <a:r>
              <a:rPr lang="en-US" sz="1600" b="1" dirty="0" smtClean="0">
                <a:latin typeface="+mj-lt"/>
                <a:cs typeface="Courier New" pitchFamily="49" charset="0"/>
                <a:sym typeface="Wingdings" pitchFamily="2" charset="2"/>
              </a:rPr>
              <a:t> </a:t>
            </a:r>
            <a:r>
              <a:rPr lang="en-US" sz="1600" b="1" dirty="0" err="1" smtClean="0">
                <a:latin typeface="+mj-lt"/>
                <a:cs typeface="Courier New" pitchFamily="49" charset="0"/>
                <a:sym typeface="Wingdings" pitchFamily="2" charset="2"/>
              </a:rPr>
              <a:t>complexe</a:t>
            </a:r>
            <a:r>
              <a:rPr lang="en-US" sz="1600" b="1" dirty="0" smtClean="0">
                <a:latin typeface="+mj-lt"/>
                <a:cs typeface="Courier New" pitchFamily="49" charset="0"/>
                <a:sym typeface="Wingdings" pitchFamily="2" charset="2"/>
              </a:rPr>
              <a:t>)</a:t>
            </a:r>
          </a:p>
          <a:p>
            <a:pPr>
              <a:buFont typeface="Wingdings"/>
              <a:buChar char="è"/>
            </a:pPr>
            <a:endParaRPr lang="en-US" sz="1600" b="1" dirty="0">
              <a:latin typeface="+mj-lt"/>
              <a:cs typeface="Courier New" pitchFamily="49" charset="0"/>
              <a:sym typeface="Wingdings" pitchFamily="2" charset="2"/>
            </a:endParaRPr>
          </a:p>
          <a:p>
            <a:pPr>
              <a:buFont typeface="Wingdings"/>
              <a:buChar char="è"/>
            </a:pPr>
            <a:r>
              <a:rPr lang="en-US" sz="1600" b="1" dirty="0" smtClean="0">
                <a:latin typeface="+mj-lt"/>
                <a:cs typeface="Courier New" pitchFamily="49" charset="0"/>
                <a:sym typeface="Wingdings" pitchFamily="2" charset="2"/>
              </a:rPr>
              <a:t>On </a:t>
            </a:r>
            <a:r>
              <a:rPr lang="en-US" sz="1600" b="1" dirty="0" err="1" smtClean="0">
                <a:latin typeface="+mj-lt"/>
                <a:cs typeface="Courier New" pitchFamily="49" charset="0"/>
                <a:sym typeface="Wingdings" pitchFamily="2" charset="2"/>
              </a:rPr>
              <a:t>peut</a:t>
            </a:r>
            <a:r>
              <a:rPr lang="en-US" sz="1600" b="1" dirty="0" smtClean="0">
                <a:latin typeface="+mj-lt"/>
                <a:cs typeface="Courier New" pitchFamily="49" charset="0"/>
                <a:sym typeface="Wingdings" pitchFamily="2" charset="2"/>
              </a:rPr>
              <a:t> essayer en </a:t>
            </a:r>
            <a:r>
              <a:rPr lang="en-US" sz="1600" b="1" dirty="0" err="1" smtClean="0">
                <a:latin typeface="+mj-lt"/>
                <a:cs typeface="Courier New" pitchFamily="49" charset="0"/>
                <a:sym typeface="Wingdings" pitchFamily="2" charset="2"/>
              </a:rPr>
              <a:t>séparant</a:t>
            </a:r>
            <a:r>
              <a:rPr lang="en-US" sz="1600" b="1" dirty="0" smtClean="0">
                <a:latin typeface="+mj-lt"/>
                <a:cs typeface="Courier New" pitchFamily="49" charset="0"/>
                <a:sym typeface="Wingdings" pitchFamily="2" charset="2"/>
              </a:rPr>
              <a:t> les sexes</a:t>
            </a:r>
            <a:endParaRPr lang="fr-FR" sz="1600" b="1" dirty="0">
              <a:latin typeface="+mj-lt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2709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06090"/>
          </a:xfrm>
        </p:spPr>
        <p:txBody>
          <a:bodyPr>
            <a:normAutofit fontScale="90000"/>
          </a:bodyPr>
          <a:lstStyle/>
          <a:p>
            <a:r>
              <a:rPr lang="fr-FR" dirty="0" smtClean="0"/>
              <a:t>Estimation taille de pop 2006 femelles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51520" y="1600200"/>
            <a:ext cx="8640960" cy="4525963"/>
          </a:xfrm>
        </p:spPr>
        <p:txBody>
          <a:bodyPr>
            <a:normAutofit/>
          </a:bodyPr>
          <a:lstStyle/>
          <a:p>
            <a:pPr>
              <a:buNone/>
            </a:pP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Model selection criteria.  Model selected has maximum value.</a:t>
            </a:r>
          </a:p>
          <a:p>
            <a:pPr>
              <a:buNone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</a:t>
            </a:r>
          </a:p>
          <a:p>
            <a:pPr>
              <a:buNone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Model     M(o)     M(h)     M(b)     M(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bh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    M(t)     M(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    M(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tb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   M(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tbh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>
              <a:buNone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Criteria  0.80     0.90     0.17     0.14     0.00     0.31     0.43     1.00</a:t>
            </a:r>
          </a:p>
          <a:p>
            <a:pPr>
              <a:buNone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</a:t>
            </a:r>
          </a:p>
          <a:p>
            <a:pPr>
              <a:buNone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</a:t>
            </a:r>
          </a:p>
          <a:p>
            <a:pPr>
              <a:buNone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Appropriate model probably is M(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tbh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>
              <a:buNone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No estimator results from this model.</a:t>
            </a:r>
          </a:p>
          <a:p>
            <a:pPr>
              <a:buNone/>
            </a:pP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pPr>
              <a:buFont typeface="Wingdings"/>
              <a:buChar char="è"/>
            </a:pPr>
            <a:r>
              <a:rPr lang="en-US" sz="1800" b="1" dirty="0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Pas </a:t>
            </a:r>
            <a:r>
              <a:rPr lang="en-US" sz="1800" b="1" dirty="0" err="1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d’estimation</a:t>
            </a:r>
            <a:r>
              <a:rPr lang="en-US" sz="1800" b="1" dirty="0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 possible avec le </a:t>
            </a:r>
            <a:r>
              <a:rPr lang="en-US" sz="1800" b="1" dirty="0" err="1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modele</a:t>
            </a:r>
            <a:r>
              <a:rPr lang="en-US" sz="1800" b="1" dirty="0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 M(</a:t>
            </a:r>
            <a:r>
              <a:rPr lang="en-US" sz="1800" b="1" dirty="0" err="1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tbh</a:t>
            </a:r>
            <a:r>
              <a:rPr lang="en-US" sz="1800" b="1" dirty="0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)</a:t>
            </a:r>
          </a:p>
          <a:p>
            <a:pPr>
              <a:buFont typeface="Wingdings"/>
              <a:buChar char="è"/>
            </a:pPr>
            <a:endParaRPr lang="en-US" sz="1800" b="1" dirty="0">
              <a:latin typeface="Courier New" pitchFamily="49" charset="0"/>
              <a:cs typeface="Courier New" pitchFamily="49" charset="0"/>
              <a:sym typeface="Wingdings" pitchFamily="2" charset="2"/>
            </a:endParaRPr>
          </a:p>
          <a:p>
            <a:pPr>
              <a:buFont typeface="Wingdings"/>
              <a:buChar char="è"/>
            </a:pPr>
            <a:r>
              <a:rPr lang="en-US" sz="1800" b="1" dirty="0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Les </a:t>
            </a:r>
            <a:r>
              <a:rPr lang="en-US" sz="1800" b="1" dirty="0" err="1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femelles</a:t>
            </a:r>
            <a:r>
              <a:rPr lang="en-US" sz="1800" b="1" dirty="0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 ne </a:t>
            </a:r>
            <a:r>
              <a:rPr lang="en-US" sz="1800" b="1" dirty="0" err="1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sont</a:t>
            </a:r>
            <a:r>
              <a:rPr lang="en-US" sz="1800" b="1" dirty="0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 </a:t>
            </a:r>
            <a:r>
              <a:rPr lang="en-US" sz="1800" b="1" dirty="0" err="1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presque</a:t>
            </a:r>
            <a:r>
              <a:rPr lang="en-US" sz="1800" b="1" dirty="0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 </a:t>
            </a:r>
            <a:r>
              <a:rPr lang="en-US" sz="1800" b="1" dirty="0" err="1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jamais</a:t>
            </a:r>
            <a:r>
              <a:rPr lang="en-US" sz="1800" b="1" dirty="0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 </a:t>
            </a:r>
            <a:r>
              <a:rPr lang="en-US" sz="1800" b="1" dirty="0" err="1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recapturées</a:t>
            </a:r>
            <a:r>
              <a:rPr lang="en-US" sz="1800" b="1" dirty="0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…</a:t>
            </a:r>
            <a:endParaRPr lang="fr-FR" sz="1800" b="1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5117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06090"/>
          </a:xfrm>
        </p:spPr>
        <p:txBody>
          <a:bodyPr>
            <a:normAutofit fontScale="90000"/>
          </a:bodyPr>
          <a:lstStyle/>
          <a:p>
            <a:r>
              <a:rPr lang="fr-FR" dirty="0" smtClean="0"/>
              <a:t>Estimation taille de pop 2006 males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23528" y="1135285"/>
            <a:ext cx="8229600" cy="4525963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Model selection criteria.  Model selected has maximum value.</a:t>
            </a:r>
          </a:p>
          <a:p>
            <a:pPr>
              <a:buNone/>
            </a:pP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 </a:t>
            </a:r>
          </a:p>
          <a:p>
            <a:pPr>
              <a:buNone/>
            </a:pP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 Model     M(o)     M(h)     M(b)     M(</a:t>
            </a:r>
            <a:r>
              <a:rPr lang="en-US" sz="1200" dirty="0" err="1" smtClean="0">
                <a:latin typeface="Courier New" pitchFamily="49" charset="0"/>
                <a:cs typeface="Courier New" pitchFamily="49" charset="0"/>
              </a:rPr>
              <a:t>bh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)    M(t)     M(</a:t>
            </a:r>
            <a:r>
              <a:rPr lang="en-US" sz="1200" dirty="0" err="1" smtClean="0">
                <a:latin typeface="Courier New" pitchFamily="49" charset="0"/>
                <a:cs typeface="Courier New" pitchFamily="49" charset="0"/>
              </a:rPr>
              <a:t>th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)    M(</a:t>
            </a:r>
            <a:r>
              <a:rPr lang="en-US" sz="1200" dirty="0" err="1" smtClean="0">
                <a:latin typeface="Courier New" pitchFamily="49" charset="0"/>
                <a:cs typeface="Courier New" pitchFamily="49" charset="0"/>
              </a:rPr>
              <a:t>tb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)   M(</a:t>
            </a:r>
            <a:r>
              <a:rPr lang="en-US" sz="1200" dirty="0" err="1" smtClean="0">
                <a:latin typeface="Courier New" pitchFamily="49" charset="0"/>
                <a:cs typeface="Courier New" pitchFamily="49" charset="0"/>
              </a:rPr>
              <a:t>tbh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>
              <a:buNone/>
            </a:pP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 Criteria  0.89     0.70     0.00     0.41     0.52     1.00     0.30     0.89</a:t>
            </a:r>
          </a:p>
          <a:p>
            <a:pPr>
              <a:buNone/>
            </a:pP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  </a:t>
            </a:r>
          </a:p>
          <a:p>
            <a:pPr>
              <a:buNone/>
            </a:pP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 Appropriate model probably is  M(</a:t>
            </a:r>
            <a:r>
              <a:rPr lang="en-US" sz="1200" dirty="0" err="1" smtClean="0">
                <a:latin typeface="Courier New" pitchFamily="49" charset="0"/>
                <a:cs typeface="Courier New" pitchFamily="49" charset="0"/>
              </a:rPr>
              <a:t>th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>
              <a:buNone/>
            </a:pP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 Suggested estimator is </a:t>
            </a:r>
            <a:r>
              <a:rPr lang="en-US" sz="1200" dirty="0" err="1" smtClean="0">
                <a:latin typeface="Courier New" pitchFamily="49" charset="0"/>
                <a:cs typeface="Courier New" pitchFamily="49" charset="0"/>
              </a:rPr>
              <a:t>Chao's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 M(</a:t>
            </a:r>
            <a:r>
              <a:rPr lang="en-US" sz="1200" dirty="0" err="1" smtClean="0">
                <a:latin typeface="Courier New" pitchFamily="49" charset="0"/>
                <a:cs typeface="Courier New" pitchFamily="49" charset="0"/>
              </a:rPr>
              <a:t>th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).</a:t>
            </a:r>
          </a:p>
          <a:p>
            <a:pPr>
              <a:buNone/>
            </a:pP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  </a:t>
            </a:r>
          </a:p>
          <a:p>
            <a:pPr>
              <a:buNone/>
            </a:pP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 Number of trapping occasions was          17</a:t>
            </a:r>
          </a:p>
          <a:p>
            <a:pPr>
              <a:buNone/>
            </a:pP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 Number of animals captured, M(t+1), was    72</a:t>
            </a:r>
          </a:p>
          <a:p>
            <a:pPr>
              <a:buNone/>
            </a:pP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 Total number of captures, n., was          83</a:t>
            </a:r>
          </a:p>
          <a:p>
            <a:pPr>
              <a:buNone/>
            </a:pP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 </a:t>
            </a:r>
          </a:p>
          <a:p>
            <a:pPr>
              <a:buNone/>
            </a:pP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 </a:t>
            </a:r>
          </a:p>
          <a:p>
            <a:pPr>
              <a:buNone/>
            </a:pP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 </a:t>
            </a:r>
          </a:p>
          <a:p>
            <a:pPr>
              <a:buNone/>
            </a:pP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 p-hat(j) =  0.00 0.03 0.01 0.01 0.03 0.02 0.02 0.01 0.02 0.00 0.02 0.02 0.03 0.01 0.02 0.03 0.00</a:t>
            </a:r>
          </a:p>
          <a:p>
            <a:pPr>
              <a:buNone/>
            </a:pP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  </a:t>
            </a:r>
          </a:p>
          <a:p>
            <a:pPr>
              <a:buNone/>
            </a:pP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 Bias-corrected population estimate is   </a:t>
            </a: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275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with standard error   </a:t>
            </a: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86.4817</a:t>
            </a:r>
          </a:p>
          <a:p>
            <a:pPr>
              <a:buNone/>
            </a:pP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Approximate 95 percent confidence interval        </a:t>
            </a: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164 to        524</a:t>
            </a:r>
            <a:endParaRPr lang="fr-FR" sz="1800" b="1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3137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À partir de 2010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Visites avec protocole</a:t>
            </a:r>
          </a:p>
          <a:p>
            <a:pPr lvl="1"/>
            <a:r>
              <a:rPr lang="fr-FR" dirty="0" smtClean="0"/>
              <a:t>8 visites par an</a:t>
            </a:r>
          </a:p>
          <a:p>
            <a:pPr lvl="1"/>
            <a:r>
              <a:rPr lang="fr-FR" dirty="0" smtClean="0"/>
              <a:t>Équipes de 2 observateurs</a:t>
            </a:r>
          </a:p>
          <a:p>
            <a:pPr lvl="1"/>
            <a:r>
              <a:rPr lang="fr-FR" dirty="0" err="1" smtClean="0"/>
              <a:t>Transects</a:t>
            </a:r>
            <a:r>
              <a:rPr lang="fr-FR" dirty="0" smtClean="0"/>
              <a:t> de tirés au hasard</a:t>
            </a:r>
          </a:p>
          <a:p>
            <a:r>
              <a:rPr lang="fr-FR" dirty="0" smtClean="0"/>
              <a:t>Femelles marquées sur un site de ponte</a:t>
            </a:r>
          </a:p>
          <a:p>
            <a:r>
              <a:rPr lang="fr-FR" dirty="0" smtClean="0"/>
              <a:t>Mâles marqués sur </a:t>
            </a:r>
            <a:r>
              <a:rPr lang="fr-FR" dirty="0" err="1" smtClean="0"/>
              <a:t>transects</a:t>
            </a:r>
            <a:endParaRPr lang="fr-FR" dirty="0" smtClean="0"/>
          </a:p>
          <a:p>
            <a:r>
              <a:rPr lang="fr-FR" dirty="0" smtClean="0"/>
              <a:t>Mâles et femelles </a:t>
            </a:r>
            <a:r>
              <a:rPr lang="fr-FR" dirty="0" err="1" smtClean="0"/>
              <a:t>recapturés</a:t>
            </a:r>
            <a:r>
              <a:rPr lang="fr-FR" dirty="0" smtClean="0"/>
              <a:t> sur </a:t>
            </a:r>
            <a:r>
              <a:rPr lang="fr-FR" dirty="0" err="1" smtClean="0"/>
              <a:t>transects</a:t>
            </a:r>
            <a:endParaRPr lang="fr-FR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56176" y="1340768"/>
            <a:ext cx="2458204" cy="2160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02586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Estimation fermeture 2010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23528" y="1268760"/>
            <a:ext cx="8820472" cy="4525963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fr-FR" sz="1200" dirty="0" smtClean="0">
                <a:latin typeface="Courier New" pitchFamily="49" charset="0"/>
                <a:cs typeface="Courier New" pitchFamily="49" charset="0"/>
              </a:rPr>
              <a:t>N </a:t>
            </a:r>
            <a:r>
              <a:rPr lang="fr-FR" sz="1200" dirty="0" err="1">
                <a:latin typeface="Courier New" pitchFamily="49" charset="0"/>
                <a:cs typeface="Courier New" pitchFamily="49" charset="0"/>
              </a:rPr>
              <a:t>hat</a:t>
            </a:r>
            <a:r>
              <a:rPr lang="fr-FR" sz="1200" dirty="0">
                <a:latin typeface="Courier New" pitchFamily="49" charset="0"/>
                <a:cs typeface="Courier New" pitchFamily="49" charset="0"/>
              </a:rPr>
              <a:t>=  632</a:t>
            </a:r>
          </a:p>
          <a:p>
            <a:pPr>
              <a:buNone/>
            </a:pPr>
            <a:r>
              <a:rPr lang="fr-FR" sz="1200" dirty="0">
                <a:latin typeface="Courier New" pitchFamily="49" charset="0"/>
                <a:cs typeface="Courier New" pitchFamily="49" charset="0"/>
              </a:rPr>
              <a:t>           </a:t>
            </a:r>
            <a:r>
              <a:rPr lang="fr-FR" sz="1200" dirty="0" err="1">
                <a:latin typeface="Courier New" pitchFamily="49" charset="0"/>
                <a:cs typeface="Courier New" pitchFamily="49" charset="0"/>
              </a:rPr>
              <a:t>M_t</a:t>
            </a:r>
            <a:r>
              <a:rPr lang="fr-FR" sz="1200" dirty="0">
                <a:latin typeface="Courier New" pitchFamily="49" charset="0"/>
                <a:cs typeface="Courier New" pitchFamily="49" charset="0"/>
              </a:rPr>
              <a:t>+1=  124</a:t>
            </a:r>
          </a:p>
          <a:p>
            <a:pPr>
              <a:buNone/>
            </a:pPr>
            <a:r>
              <a:rPr lang="fr-FR" sz="1200" dirty="0">
                <a:latin typeface="Courier New" pitchFamily="49" charset="0"/>
                <a:cs typeface="Courier New" pitchFamily="49" charset="0"/>
              </a:rPr>
              <a:t>       Occasions=  8</a:t>
            </a:r>
          </a:p>
          <a:p>
            <a:pPr>
              <a:buNone/>
            </a:pPr>
            <a:endParaRPr lang="fr-FR" sz="1200" dirty="0"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 Stanley &amp; Burnham Closure Test (Low p-values suggest population not closed):</a:t>
            </a:r>
          </a:p>
          <a:p>
            <a:pPr>
              <a:buNone/>
            </a:pPr>
            <a:r>
              <a:rPr lang="fr-FR" sz="1200" dirty="0">
                <a:latin typeface="Courier New" pitchFamily="49" charset="0"/>
                <a:cs typeface="Courier New" pitchFamily="49" charset="0"/>
              </a:rPr>
              <a:t>  Chi-square </a:t>
            </a:r>
            <a:r>
              <a:rPr lang="fr-FR" sz="1200" dirty="0" err="1">
                <a:latin typeface="Courier New" pitchFamily="49" charset="0"/>
                <a:cs typeface="Courier New" pitchFamily="49" charset="0"/>
              </a:rPr>
              <a:t>statistic</a:t>
            </a:r>
            <a:r>
              <a:rPr lang="fr-FR" sz="1200" dirty="0">
                <a:latin typeface="Courier New" pitchFamily="49" charset="0"/>
                <a:cs typeface="Courier New" pitchFamily="49" charset="0"/>
              </a:rPr>
              <a:t>=    13.61730</a:t>
            </a:r>
          </a:p>
          <a:p>
            <a:pPr>
              <a:buNone/>
            </a:pPr>
            <a:r>
              <a:rPr lang="fr-FR" sz="1200" dirty="0">
                <a:latin typeface="Courier New" pitchFamily="49" charset="0"/>
                <a:cs typeface="Courier New" pitchFamily="49" charset="0"/>
              </a:rPr>
              <a:t>                    </a:t>
            </a:r>
            <a:r>
              <a:rPr lang="fr-FR" sz="1200" dirty="0" err="1">
                <a:latin typeface="Courier New" pitchFamily="49" charset="0"/>
                <a:cs typeface="Courier New" pitchFamily="49" charset="0"/>
              </a:rPr>
              <a:t>df</a:t>
            </a:r>
            <a:r>
              <a:rPr lang="fr-FR" sz="1200" dirty="0">
                <a:latin typeface="Courier New" pitchFamily="49" charset="0"/>
                <a:cs typeface="Courier New" pitchFamily="49" charset="0"/>
              </a:rPr>
              <a:t>=          7.</a:t>
            </a:r>
          </a:p>
          <a:p>
            <a:pPr>
              <a:buNone/>
            </a:pPr>
            <a:r>
              <a:rPr lang="fr-FR" sz="1200" dirty="0">
                <a:latin typeface="Courier New" pitchFamily="49" charset="0"/>
                <a:cs typeface="Courier New" pitchFamily="49" charset="0"/>
              </a:rPr>
              <a:t>               p-value=     0.05842</a:t>
            </a:r>
          </a:p>
          <a:p>
            <a:pPr>
              <a:buNone/>
            </a:pPr>
            <a:endParaRPr lang="fr-FR" sz="1200" dirty="0"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 Otis et al. (1978) Closure Test (Low p-values suggest population not closed):</a:t>
            </a:r>
          </a:p>
          <a:p>
            <a:pPr>
              <a:buNone/>
            </a:pPr>
            <a:r>
              <a:rPr lang="fr-FR" sz="1200" dirty="0">
                <a:latin typeface="Courier New" pitchFamily="49" charset="0"/>
                <a:cs typeface="Courier New" pitchFamily="49" charset="0"/>
              </a:rPr>
              <a:t>               z-value=    -0.56360</a:t>
            </a:r>
          </a:p>
          <a:p>
            <a:pPr>
              <a:buNone/>
            </a:pPr>
            <a:r>
              <a:rPr lang="fr-FR" sz="1200" dirty="0">
                <a:latin typeface="Courier New" pitchFamily="49" charset="0"/>
                <a:cs typeface="Courier New" pitchFamily="49" charset="0"/>
              </a:rPr>
              <a:t>               p-value=     0.28651</a:t>
            </a:r>
          </a:p>
          <a:p>
            <a:pPr>
              <a:buNone/>
            </a:pPr>
            <a:endParaRPr lang="fr-FR" sz="1200" dirty="0"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>
                <a:latin typeface="Courier New" pitchFamily="49" charset="0"/>
                <a:cs typeface="Courier New" pitchFamily="49" charset="0"/>
              </a:rPr>
              <a:t>Component Statistics of Stanley &amp; Burnham Closure Test</a:t>
            </a:r>
          </a:p>
          <a:p>
            <a:pPr>
              <a:buNone/>
            </a:pPr>
            <a:r>
              <a:rPr lang="fr-FR" sz="1200" dirty="0">
                <a:latin typeface="Courier New" pitchFamily="49" charset="0"/>
                <a:cs typeface="Courier New" pitchFamily="49" charset="0"/>
              </a:rPr>
              <a:t>-------------------------------------------------------------------------------</a:t>
            </a:r>
          </a:p>
          <a:p>
            <a:pPr>
              <a:buNone/>
            </a:pPr>
            <a:r>
              <a:rPr lang="fr-FR" sz="1200" dirty="0">
                <a:latin typeface="Courier New" pitchFamily="49" charset="0"/>
                <a:cs typeface="Courier New" pitchFamily="49" charset="0"/>
              </a:rPr>
              <a:t>     Component   Chi-square             </a:t>
            </a:r>
            <a:r>
              <a:rPr lang="fr-FR" sz="1200" dirty="0" err="1">
                <a:latin typeface="Courier New" pitchFamily="49" charset="0"/>
                <a:cs typeface="Courier New" pitchFamily="49" charset="0"/>
              </a:rPr>
              <a:t>df</a:t>
            </a:r>
            <a:r>
              <a:rPr lang="fr-FR" sz="1200" dirty="0">
                <a:latin typeface="Courier New" pitchFamily="49" charset="0"/>
                <a:cs typeface="Courier New" pitchFamily="49" charset="0"/>
              </a:rPr>
              <a:t>           p-value</a:t>
            </a:r>
          </a:p>
          <a:p>
            <a:pPr>
              <a:buNone/>
            </a:pPr>
            <a:r>
              <a:rPr lang="fr-FR" sz="1200" dirty="0">
                <a:latin typeface="Courier New" pitchFamily="49" charset="0"/>
                <a:cs typeface="Courier New" pitchFamily="49" charset="0"/>
              </a:rPr>
              <a:t>-------------------------------------------------------------------------------</a:t>
            </a:r>
          </a:p>
          <a:p>
            <a:pPr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 Tests for additions to population (Low p-values suggest there were additions)</a:t>
            </a:r>
          </a:p>
          <a:p>
            <a:pPr>
              <a:buNone/>
            </a:pPr>
            <a:r>
              <a:rPr lang="nn-NO" sz="1200" dirty="0">
                <a:latin typeface="Courier New" pitchFamily="49" charset="0"/>
                <a:cs typeface="Courier New" pitchFamily="49" charset="0"/>
              </a:rPr>
              <a:t>      NR vs JS     8.54287               1.          0.00347</a:t>
            </a:r>
          </a:p>
          <a:p>
            <a:pPr>
              <a:buNone/>
            </a:pPr>
            <a:r>
              <a:rPr lang="de-DE" sz="1200" dirty="0">
                <a:latin typeface="Courier New" pitchFamily="49" charset="0"/>
                <a:cs typeface="Courier New" pitchFamily="49" charset="0"/>
              </a:rPr>
              <a:t>     </a:t>
            </a:r>
            <a:r>
              <a:rPr lang="de-DE" sz="1200" dirty="0" err="1">
                <a:latin typeface="Courier New" pitchFamily="49" charset="0"/>
                <a:cs typeface="Courier New" pitchFamily="49" charset="0"/>
              </a:rPr>
              <a:t>M_t</a:t>
            </a:r>
            <a:r>
              <a:rPr lang="de-DE" sz="12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1200" dirty="0" err="1">
                <a:latin typeface="Courier New" pitchFamily="49" charset="0"/>
                <a:cs typeface="Courier New" pitchFamily="49" charset="0"/>
              </a:rPr>
              <a:t>vs</a:t>
            </a:r>
            <a:r>
              <a:rPr lang="de-DE" sz="1200" dirty="0">
                <a:latin typeface="Courier New" pitchFamily="49" charset="0"/>
                <a:cs typeface="Courier New" pitchFamily="49" charset="0"/>
              </a:rPr>
              <a:t> NM    10.41366               5.          0.06433</a:t>
            </a:r>
          </a:p>
          <a:p>
            <a:pPr>
              <a:buNone/>
            </a:pPr>
            <a:endParaRPr lang="fr-FR" sz="1200" dirty="0"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n-US" sz="1200" dirty="0">
                <a:latin typeface="Courier New" pitchFamily="49" charset="0"/>
                <a:cs typeface="Courier New" pitchFamily="49" charset="0"/>
              </a:rPr>
              <a:t> Tests for losses from population (Low p-values suggest there were losses)</a:t>
            </a:r>
          </a:p>
          <a:p>
            <a:pPr>
              <a:buNone/>
            </a:pPr>
            <a:r>
              <a:rPr lang="nn-NO" sz="1200" dirty="0">
                <a:latin typeface="Courier New" pitchFamily="49" charset="0"/>
                <a:cs typeface="Courier New" pitchFamily="49" charset="0"/>
              </a:rPr>
              <a:t>     M_t vs NR     5.07442               6.          0.53430</a:t>
            </a:r>
          </a:p>
          <a:p>
            <a:pPr>
              <a:buNone/>
            </a:pPr>
            <a:r>
              <a:rPr lang="fr-FR" sz="1200" dirty="0">
                <a:latin typeface="Courier New" pitchFamily="49" charset="0"/>
                <a:cs typeface="Courier New" pitchFamily="49" charset="0"/>
              </a:rPr>
              <a:t>      NM vs JS     3.20363               2.          0.20153</a:t>
            </a:r>
          </a:p>
          <a:p>
            <a:pPr>
              <a:buNone/>
            </a:pPr>
            <a:r>
              <a:rPr lang="fr-FR" sz="1200" dirty="0">
                <a:latin typeface="Courier New" pitchFamily="49" charset="0"/>
                <a:cs typeface="Courier New" pitchFamily="49" charset="0"/>
              </a:rPr>
              <a:t>-------------------------------------------------------------------------------</a:t>
            </a:r>
          </a:p>
          <a:p>
            <a:pPr>
              <a:buNone/>
            </a:pPr>
            <a:endParaRPr lang="fr-FR" sz="12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4984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Estimation fermeture 2010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196752"/>
            <a:ext cx="8686800" cy="4525963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US" sz="1100" dirty="0">
                <a:latin typeface="Courier New" pitchFamily="49" charset="0"/>
                <a:cs typeface="Courier New" pitchFamily="49" charset="0"/>
              </a:rPr>
              <a:t>Subcomponent Statistics of the NR </a:t>
            </a:r>
            <a:r>
              <a:rPr lang="en-US" sz="1100" dirty="0" err="1">
                <a:latin typeface="Courier New" pitchFamily="49" charset="0"/>
                <a:cs typeface="Courier New" pitchFamily="49" charset="0"/>
              </a:rPr>
              <a:t>vs</a:t>
            </a:r>
            <a:r>
              <a:rPr lang="en-US" sz="1100" dirty="0">
                <a:latin typeface="Courier New" pitchFamily="49" charset="0"/>
                <a:cs typeface="Courier New" pitchFamily="49" charset="0"/>
              </a:rPr>
              <a:t> JS Test</a:t>
            </a:r>
          </a:p>
          <a:p>
            <a:pPr>
              <a:buNone/>
            </a:pPr>
            <a:r>
              <a:rPr lang="en-US" sz="1100" dirty="0">
                <a:latin typeface="Courier New" pitchFamily="49" charset="0"/>
                <a:cs typeface="Courier New" pitchFamily="49" charset="0"/>
              </a:rPr>
              <a:t> (Low p-values on the j-</a:t>
            </a:r>
            <a:r>
              <a:rPr lang="en-US" sz="1100" dirty="0" err="1">
                <a:latin typeface="Courier New" pitchFamily="49" charset="0"/>
                <a:cs typeface="Courier New" pitchFamily="49" charset="0"/>
              </a:rPr>
              <a:t>th</a:t>
            </a:r>
            <a:r>
              <a:rPr lang="en-US" sz="1100" dirty="0">
                <a:latin typeface="Courier New" pitchFamily="49" charset="0"/>
                <a:cs typeface="Courier New" pitchFamily="49" charset="0"/>
              </a:rPr>
              <a:t> occasion indicates there were additions</a:t>
            </a:r>
          </a:p>
          <a:p>
            <a:pPr>
              <a:buNone/>
            </a:pPr>
            <a:r>
              <a:rPr lang="en-US" sz="1100" dirty="0">
                <a:latin typeface="Courier New" pitchFamily="49" charset="0"/>
                <a:cs typeface="Courier New" pitchFamily="49" charset="0"/>
              </a:rPr>
              <a:t> to the population between occasions j and j+1)</a:t>
            </a:r>
          </a:p>
          <a:p>
            <a:pPr>
              <a:buNone/>
            </a:pPr>
            <a:r>
              <a:rPr lang="fr-FR" sz="1100" dirty="0">
                <a:latin typeface="Courier New" pitchFamily="49" charset="0"/>
                <a:cs typeface="Courier New" pitchFamily="49" charset="0"/>
              </a:rPr>
              <a:t>-------------------------------------------------------------------------------</a:t>
            </a:r>
          </a:p>
          <a:p>
            <a:pPr>
              <a:buNone/>
            </a:pPr>
            <a:r>
              <a:rPr lang="fr-FR" sz="1100" dirty="0">
                <a:latin typeface="Courier New" pitchFamily="49" charset="0"/>
                <a:cs typeface="Courier New" pitchFamily="49" charset="0"/>
              </a:rPr>
              <a:t>      Occasion   Chi-square             </a:t>
            </a:r>
            <a:r>
              <a:rPr lang="fr-FR" sz="1100" dirty="0" err="1">
                <a:latin typeface="Courier New" pitchFamily="49" charset="0"/>
                <a:cs typeface="Courier New" pitchFamily="49" charset="0"/>
              </a:rPr>
              <a:t>df</a:t>
            </a:r>
            <a:r>
              <a:rPr lang="fr-FR" sz="1100" dirty="0">
                <a:latin typeface="Courier New" pitchFamily="49" charset="0"/>
                <a:cs typeface="Courier New" pitchFamily="49" charset="0"/>
              </a:rPr>
              <a:t>           p-value</a:t>
            </a:r>
          </a:p>
          <a:p>
            <a:pPr>
              <a:buNone/>
            </a:pPr>
            <a:r>
              <a:rPr lang="fr-FR" sz="1100" dirty="0">
                <a:latin typeface="Courier New" pitchFamily="49" charset="0"/>
                <a:cs typeface="Courier New" pitchFamily="49" charset="0"/>
              </a:rPr>
              <a:t>-------------------------------------------------------------------------------</a:t>
            </a:r>
          </a:p>
          <a:p>
            <a:pPr>
              <a:buNone/>
            </a:pPr>
            <a:r>
              <a:rPr lang="en-US" sz="1100" dirty="0">
                <a:latin typeface="Courier New" pitchFamily="49" charset="0"/>
                <a:cs typeface="Courier New" pitchFamily="49" charset="0"/>
              </a:rPr>
              <a:t>             2     Insufficient data for test</a:t>
            </a:r>
          </a:p>
          <a:p>
            <a:pPr>
              <a:buNone/>
            </a:pPr>
            <a:r>
              <a:rPr lang="en-US" sz="1100" dirty="0">
                <a:latin typeface="Courier New" pitchFamily="49" charset="0"/>
                <a:cs typeface="Courier New" pitchFamily="49" charset="0"/>
              </a:rPr>
              <a:t>             3     Insufficient data for test</a:t>
            </a:r>
          </a:p>
          <a:p>
            <a:pPr>
              <a:buNone/>
            </a:pPr>
            <a:r>
              <a:rPr lang="fr-FR" sz="1100" dirty="0">
                <a:latin typeface="Courier New" pitchFamily="49" charset="0"/>
                <a:cs typeface="Courier New" pitchFamily="49" charset="0"/>
              </a:rPr>
              <a:t>             4     8.54287               1.          0.00347</a:t>
            </a:r>
          </a:p>
          <a:p>
            <a:pPr>
              <a:buNone/>
            </a:pPr>
            <a:r>
              <a:rPr lang="en-US" sz="1100" dirty="0">
                <a:latin typeface="Courier New" pitchFamily="49" charset="0"/>
                <a:cs typeface="Courier New" pitchFamily="49" charset="0"/>
              </a:rPr>
              <a:t>             5     Insufficient data for test</a:t>
            </a:r>
          </a:p>
          <a:p>
            <a:pPr>
              <a:buNone/>
            </a:pPr>
            <a:r>
              <a:rPr lang="en-US" sz="1100" dirty="0">
                <a:latin typeface="Courier New" pitchFamily="49" charset="0"/>
                <a:cs typeface="Courier New" pitchFamily="49" charset="0"/>
              </a:rPr>
              <a:t>             6     Insufficient data for test</a:t>
            </a:r>
          </a:p>
          <a:p>
            <a:pPr>
              <a:buNone/>
            </a:pPr>
            <a:r>
              <a:rPr lang="en-US" sz="1100" dirty="0">
                <a:latin typeface="Courier New" pitchFamily="49" charset="0"/>
                <a:cs typeface="Courier New" pitchFamily="49" charset="0"/>
              </a:rPr>
              <a:t>             7     Insufficient data for test</a:t>
            </a:r>
          </a:p>
          <a:p>
            <a:pPr>
              <a:buNone/>
            </a:pPr>
            <a:r>
              <a:rPr lang="fr-FR" sz="1100" dirty="0">
                <a:latin typeface="Courier New" pitchFamily="49" charset="0"/>
                <a:cs typeface="Courier New" pitchFamily="49" charset="0"/>
              </a:rPr>
              <a:t>-------------------------------------------------------------------------------</a:t>
            </a:r>
          </a:p>
          <a:p>
            <a:pPr>
              <a:buNone/>
            </a:pPr>
            <a:endParaRPr lang="fr-FR" sz="1100" dirty="0"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endParaRPr lang="fr-FR" sz="1100" dirty="0"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n-US" sz="1100" dirty="0">
                <a:latin typeface="Courier New" pitchFamily="49" charset="0"/>
                <a:cs typeface="Courier New" pitchFamily="49" charset="0"/>
              </a:rPr>
              <a:t> Subcomponent Statistics of the NM </a:t>
            </a:r>
            <a:r>
              <a:rPr lang="en-US" sz="1100" dirty="0" err="1">
                <a:latin typeface="Courier New" pitchFamily="49" charset="0"/>
                <a:cs typeface="Courier New" pitchFamily="49" charset="0"/>
              </a:rPr>
              <a:t>vs</a:t>
            </a:r>
            <a:r>
              <a:rPr lang="en-US" sz="1100" dirty="0">
                <a:latin typeface="Courier New" pitchFamily="49" charset="0"/>
                <a:cs typeface="Courier New" pitchFamily="49" charset="0"/>
              </a:rPr>
              <a:t> JS Test</a:t>
            </a:r>
          </a:p>
          <a:p>
            <a:pPr>
              <a:buNone/>
            </a:pPr>
            <a:r>
              <a:rPr lang="en-US" sz="1100" dirty="0">
                <a:latin typeface="Courier New" pitchFamily="49" charset="0"/>
                <a:cs typeface="Courier New" pitchFamily="49" charset="0"/>
              </a:rPr>
              <a:t> (Low p-values on the j-</a:t>
            </a:r>
            <a:r>
              <a:rPr lang="en-US" sz="1100" dirty="0" err="1">
                <a:latin typeface="Courier New" pitchFamily="49" charset="0"/>
                <a:cs typeface="Courier New" pitchFamily="49" charset="0"/>
              </a:rPr>
              <a:t>th</a:t>
            </a:r>
            <a:r>
              <a:rPr lang="en-US" sz="1100" dirty="0">
                <a:latin typeface="Courier New" pitchFamily="49" charset="0"/>
                <a:cs typeface="Courier New" pitchFamily="49" charset="0"/>
              </a:rPr>
              <a:t> occasion indicates there were losses</a:t>
            </a:r>
          </a:p>
          <a:p>
            <a:pPr>
              <a:buNone/>
            </a:pPr>
            <a:r>
              <a:rPr lang="en-US" sz="1100" dirty="0">
                <a:latin typeface="Courier New" pitchFamily="49" charset="0"/>
                <a:cs typeface="Courier New" pitchFamily="49" charset="0"/>
              </a:rPr>
              <a:t> from the population between occasions j-1 and j)</a:t>
            </a:r>
          </a:p>
          <a:p>
            <a:pPr>
              <a:buNone/>
            </a:pPr>
            <a:r>
              <a:rPr lang="fr-FR" sz="1100" dirty="0">
                <a:latin typeface="Courier New" pitchFamily="49" charset="0"/>
                <a:cs typeface="Courier New" pitchFamily="49" charset="0"/>
              </a:rPr>
              <a:t>-------------------------------------------------------------------------------</a:t>
            </a:r>
          </a:p>
          <a:p>
            <a:pPr>
              <a:buNone/>
            </a:pPr>
            <a:r>
              <a:rPr lang="fr-FR" sz="1100" dirty="0">
                <a:latin typeface="Courier New" pitchFamily="49" charset="0"/>
                <a:cs typeface="Courier New" pitchFamily="49" charset="0"/>
              </a:rPr>
              <a:t>      Occasion   Chi-square             </a:t>
            </a:r>
            <a:r>
              <a:rPr lang="fr-FR" sz="1100" dirty="0" err="1">
                <a:latin typeface="Courier New" pitchFamily="49" charset="0"/>
                <a:cs typeface="Courier New" pitchFamily="49" charset="0"/>
              </a:rPr>
              <a:t>df</a:t>
            </a:r>
            <a:r>
              <a:rPr lang="fr-FR" sz="1100" dirty="0">
                <a:latin typeface="Courier New" pitchFamily="49" charset="0"/>
                <a:cs typeface="Courier New" pitchFamily="49" charset="0"/>
              </a:rPr>
              <a:t>           p-value</a:t>
            </a:r>
          </a:p>
          <a:p>
            <a:pPr>
              <a:buNone/>
            </a:pPr>
            <a:r>
              <a:rPr lang="fr-FR" sz="1100" dirty="0">
                <a:latin typeface="Courier New" pitchFamily="49" charset="0"/>
                <a:cs typeface="Courier New" pitchFamily="49" charset="0"/>
              </a:rPr>
              <a:t>-------------------------------------------------------------------------------</a:t>
            </a:r>
          </a:p>
          <a:p>
            <a:pPr>
              <a:buNone/>
            </a:pPr>
            <a:r>
              <a:rPr lang="fr-FR" sz="1100" dirty="0">
                <a:latin typeface="Courier New" pitchFamily="49" charset="0"/>
                <a:cs typeface="Courier New" pitchFamily="49" charset="0"/>
              </a:rPr>
              <a:t>             2     2.92165               1.          0.08740</a:t>
            </a:r>
          </a:p>
          <a:p>
            <a:pPr>
              <a:buNone/>
            </a:pPr>
            <a:r>
              <a:rPr lang="fr-FR" sz="1100" dirty="0">
                <a:latin typeface="Courier New" pitchFamily="49" charset="0"/>
                <a:cs typeface="Courier New" pitchFamily="49" charset="0"/>
              </a:rPr>
              <a:t>             3     0.28198               1.          0.59541</a:t>
            </a:r>
          </a:p>
          <a:p>
            <a:pPr>
              <a:buNone/>
            </a:pPr>
            <a:r>
              <a:rPr lang="en-US" sz="1100" dirty="0">
                <a:latin typeface="Courier New" pitchFamily="49" charset="0"/>
                <a:cs typeface="Courier New" pitchFamily="49" charset="0"/>
              </a:rPr>
              <a:t>             4     Insufficient data for test</a:t>
            </a:r>
          </a:p>
          <a:p>
            <a:pPr>
              <a:buNone/>
            </a:pPr>
            <a:r>
              <a:rPr lang="en-US" sz="1100" dirty="0">
                <a:latin typeface="Courier New" pitchFamily="49" charset="0"/>
                <a:cs typeface="Courier New" pitchFamily="49" charset="0"/>
              </a:rPr>
              <a:t>             5     Insufficient data for test</a:t>
            </a:r>
          </a:p>
          <a:p>
            <a:pPr>
              <a:buNone/>
            </a:pPr>
            <a:r>
              <a:rPr lang="en-US" sz="1100" dirty="0">
                <a:latin typeface="Courier New" pitchFamily="49" charset="0"/>
                <a:cs typeface="Courier New" pitchFamily="49" charset="0"/>
              </a:rPr>
              <a:t>             6     Insufficient data for test</a:t>
            </a:r>
          </a:p>
          <a:p>
            <a:pPr>
              <a:buNone/>
            </a:pPr>
            <a:r>
              <a:rPr lang="en-US" sz="1100" dirty="0">
                <a:latin typeface="Courier New" pitchFamily="49" charset="0"/>
                <a:cs typeface="Courier New" pitchFamily="49" charset="0"/>
              </a:rPr>
              <a:t>             7     Insufficient data for test</a:t>
            </a:r>
          </a:p>
          <a:p>
            <a:pPr>
              <a:buNone/>
            </a:pPr>
            <a:r>
              <a:rPr lang="fr-FR" sz="1100" dirty="0">
                <a:latin typeface="Courier New" pitchFamily="49" charset="0"/>
                <a:cs typeface="Courier New" pitchFamily="49" charset="0"/>
              </a:rPr>
              <a:t>-------------------------------------------------------------------------------</a:t>
            </a:r>
          </a:p>
        </p:txBody>
      </p:sp>
    </p:spTree>
    <p:extLst>
      <p:ext uri="{BB962C8B-B14F-4D97-AF65-F5344CB8AC3E}">
        <p14:creationId xmlns:p14="http://schemas.microsoft.com/office/powerpoint/2010/main" val="1805063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30" name="Text Box 6"/>
          <p:cNvSpPr txBox="1">
            <a:spLocks noChangeArrowheads="1"/>
          </p:cNvSpPr>
          <p:nvPr/>
        </p:nvSpPr>
        <p:spPr bwMode="auto">
          <a:xfrm>
            <a:off x="1593878" y="500042"/>
            <a:ext cx="6978650" cy="549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fr-FR" sz="3000" b="1" dirty="0"/>
              <a:t>Estimation avec le taux de capture - 4</a:t>
            </a:r>
          </a:p>
        </p:txBody>
      </p:sp>
      <p:sp>
        <p:nvSpPr>
          <p:cNvPr id="103431" name="Text Box 7"/>
          <p:cNvSpPr txBox="1">
            <a:spLocks noChangeArrowheads="1"/>
          </p:cNvSpPr>
          <p:nvPr/>
        </p:nvSpPr>
        <p:spPr bwMode="auto">
          <a:xfrm>
            <a:off x="1322378" y="1676400"/>
            <a:ext cx="1892300" cy="34242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>
              <a:lnSpc>
                <a:spcPct val="130000"/>
              </a:lnSpc>
            </a:pPr>
            <a:r>
              <a:rPr lang="fr-FR" sz="2400"/>
              <a:t>1010111010</a:t>
            </a:r>
          </a:p>
          <a:p>
            <a:pPr eaLnBrk="0" hangingPunct="0">
              <a:lnSpc>
                <a:spcPct val="130000"/>
              </a:lnSpc>
            </a:pPr>
            <a:endParaRPr lang="fr-FR" sz="2400"/>
          </a:p>
          <a:p>
            <a:pPr eaLnBrk="0" hangingPunct="0">
              <a:lnSpc>
                <a:spcPct val="130000"/>
              </a:lnSpc>
            </a:pPr>
            <a:r>
              <a:rPr lang="fr-FR" sz="2400"/>
              <a:t>1101111011</a:t>
            </a:r>
          </a:p>
          <a:p>
            <a:pPr eaLnBrk="0" hangingPunct="0">
              <a:lnSpc>
                <a:spcPct val="130000"/>
              </a:lnSpc>
            </a:pPr>
            <a:endParaRPr lang="fr-FR" sz="2400"/>
          </a:p>
          <a:p>
            <a:pPr eaLnBrk="0" hangingPunct="0">
              <a:lnSpc>
                <a:spcPct val="130000"/>
              </a:lnSpc>
            </a:pPr>
            <a:r>
              <a:rPr lang="fr-FR" sz="2400"/>
              <a:t>1111101000</a:t>
            </a:r>
          </a:p>
          <a:p>
            <a:pPr eaLnBrk="0" hangingPunct="0">
              <a:lnSpc>
                <a:spcPct val="130000"/>
              </a:lnSpc>
            </a:pPr>
            <a:endParaRPr lang="fr-FR" sz="2400"/>
          </a:p>
          <a:p>
            <a:pPr eaLnBrk="0" hangingPunct="0">
              <a:lnSpc>
                <a:spcPct val="130000"/>
              </a:lnSpc>
            </a:pPr>
            <a:r>
              <a:rPr lang="fr-FR" sz="2400"/>
              <a:t>1011001100</a:t>
            </a:r>
          </a:p>
        </p:txBody>
      </p:sp>
      <p:sp>
        <p:nvSpPr>
          <p:cNvPr id="103432" name="Text Box 8"/>
          <p:cNvSpPr txBox="1">
            <a:spLocks noChangeArrowheads="1"/>
          </p:cNvSpPr>
          <p:nvPr/>
        </p:nvSpPr>
        <p:spPr bwMode="auto">
          <a:xfrm>
            <a:off x="3832225" y="1268760"/>
            <a:ext cx="5060950" cy="40934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fr-FR" sz="2000" dirty="0" smtClean="0"/>
              <a:t>La 1</a:t>
            </a:r>
            <a:r>
              <a:rPr lang="fr-FR" sz="2000" baseline="30000" dirty="0" smtClean="0"/>
              <a:t>ère</a:t>
            </a:r>
            <a:r>
              <a:rPr lang="fr-FR" sz="2000" dirty="0" smtClean="0"/>
              <a:t> histoire de capture peut d’écrire de manière probabiliste:</a:t>
            </a:r>
          </a:p>
          <a:p>
            <a:r>
              <a:rPr lang="fr-FR" sz="2000" dirty="0" smtClean="0"/>
              <a:t>p</a:t>
            </a:r>
            <a:r>
              <a:rPr lang="fr-FR" sz="2000" dirty="0"/>
              <a:t>*(1-p)*p*(1-p)*p*p*p*(1-p)*p*(1-p)</a:t>
            </a:r>
          </a:p>
          <a:p>
            <a:endParaRPr lang="fr-FR" sz="2000" dirty="0"/>
          </a:p>
          <a:p>
            <a:r>
              <a:rPr lang="fr-FR" sz="2000" dirty="0" smtClean="0"/>
              <a:t>Ou aussi p</a:t>
            </a:r>
            <a:r>
              <a:rPr lang="fr-FR" sz="2000" baseline="30000" dirty="0" smtClean="0"/>
              <a:t>6</a:t>
            </a:r>
            <a:r>
              <a:rPr lang="fr-FR" sz="2000" dirty="0"/>
              <a:t>*(1-p)</a:t>
            </a:r>
            <a:r>
              <a:rPr lang="fr-FR" sz="2000" baseline="30000" dirty="0"/>
              <a:t>4</a:t>
            </a:r>
          </a:p>
          <a:p>
            <a:endParaRPr lang="fr-FR" sz="2000" dirty="0"/>
          </a:p>
          <a:p>
            <a:r>
              <a:rPr lang="fr-FR" sz="2000" dirty="0" smtClean="0">
                <a:sym typeface="Wingdings" pitchFamily="2" charset="2"/>
              </a:rPr>
              <a:t> </a:t>
            </a:r>
            <a:r>
              <a:rPr lang="fr-FR" sz="2000" dirty="0" smtClean="0"/>
              <a:t>tirage </a:t>
            </a:r>
            <a:r>
              <a:rPr lang="fr-FR" sz="2000" dirty="0"/>
              <a:t>aléatoire dans une Loi Binomiale B(10,p)</a:t>
            </a:r>
          </a:p>
          <a:p>
            <a:endParaRPr lang="fr-FR" sz="2000" dirty="0"/>
          </a:p>
          <a:p>
            <a:r>
              <a:rPr lang="fr-FR" sz="2000" dirty="0"/>
              <a:t>On peut répéter ça pour toutes les histoires de capture…</a:t>
            </a:r>
          </a:p>
          <a:p>
            <a:r>
              <a:rPr lang="fr-FR" sz="2000" dirty="0" smtClean="0">
                <a:sym typeface="Wingdings" pitchFamily="2" charset="2"/>
              </a:rPr>
              <a:t> On obtient la</a:t>
            </a:r>
            <a:r>
              <a:rPr lang="fr-FR" sz="2000" dirty="0" smtClean="0"/>
              <a:t> </a:t>
            </a:r>
            <a:r>
              <a:rPr lang="fr-FR" sz="2000" dirty="0"/>
              <a:t>fréquence de chaque </a:t>
            </a:r>
            <a:r>
              <a:rPr lang="fr-FR" sz="2000" dirty="0" smtClean="0"/>
              <a:t>histoire </a:t>
            </a:r>
            <a:r>
              <a:rPr lang="fr-FR" sz="2000" dirty="0" smtClean="0">
                <a:sym typeface="Wingdings" pitchFamily="2" charset="2"/>
              </a:rPr>
              <a:t> </a:t>
            </a:r>
            <a:r>
              <a:rPr lang="fr-FR" sz="2000" dirty="0" smtClean="0"/>
              <a:t>Donc </a:t>
            </a:r>
            <a:r>
              <a:rPr lang="fr-FR" sz="2000" dirty="0"/>
              <a:t>on peut </a:t>
            </a:r>
            <a:r>
              <a:rPr lang="fr-FR" sz="2000" b="1" dirty="0"/>
              <a:t>estimer p</a:t>
            </a:r>
            <a:r>
              <a:rPr lang="fr-FR" sz="2000" dirty="0"/>
              <a:t> </a:t>
            </a:r>
            <a:r>
              <a:rPr lang="fr-FR" sz="2000" dirty="0" smtClean="0"/>
              <a:t>…</a:t>
            </a:r>
            <a:endParaRPr lang="fr-FR" sz="2000" dirty="0"/>
          </a:p>
        </p:txBody>
      </p:sp>
      <p:sp>
        <p:nvSpPr>
          <p:cNvPr id="103433" name="Text Box 9"/>
          <p:cNvSpPr txBox="1">
            <a:spLocks noChangeArrowheads="1"/>
          </p:cNvSpPr>
          <p:nvPr/>
        </p:nvSpPr>
        <p:spPr bwMode="auto">
          <a:xfrm>
            <a:off x="323528" y="5589240"/>
            <a:ext cx="864096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fr-FR" sz="2400" b="1" dirty="0" smtClean="0"/>
              <a:t>La méthode du « maximum de vraisemblance » (Maximum </a:t>
            </a:r>
            <a:r>
              <a:rPr lang="fr-FR" sz="2400" b="1" dirty="0" err="1" smtClean="0"/>
              <a:t>Likelihood</a:t>
            </a:r>
            <a:r>
              <a:rPr lang="fr-FR" sz="2400" b="1" dirty="0" smtClean="0"/>
              <a:t>) permet d’estimer p ainsi que la taille de la population.</a:t>
            </a:r>
            <a:endParaRPr lang="fr-FR" sz="2400" b="1" dirty="0"/>
          </a:p>
        </p:txBody>
      </p:sp>
      <p:sp>
        <p:nvSpPr>
          <p:cNvPr id="7" name="ZoneTexte 6"/>
          <p:cNvSpPr txBox="1"/>
          <p:nvPr/>
        </p:nvSpPr>
        <p:spPr>
          <a:xfrm>
            <a:off x="0" y="0"/>
            <a:ext cx="2233304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800" b="1" dirty="0" smtClean="0"/>
              <a:t>Les CMR</a:t>
            </a:r>
            <a:endParaRPr lang="fr-FR" sz="3800" b="1" dirty="0"/>
          </a:p>
        </p:txBody>
      </p:sp>
      <p:sp>
        <p:nvSpPr>
          <p:cNvPr id="8" name="ZoneTexte 7"/>
          <p:cNvSpPr txBox="1"/>
          <p:nvPr/>
        </p:nvSpPr>
        <p:spPr>
          <a:xfrm>
            <a:off x="1259632" y="1124744"/>
            <a:ext cx="1007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Vu: p = 1</a:t>
            </a:r>
            <a:endParaRPr lang="fr-FR" dirty="0"/>
          </a:p>
        </p:txBody>
      </p:sp>
      <p:sp>
        <p:nvSpPr>
          <p:cNvPr id="9" name="ZoneTexte 8"/>
          <p:cNvSpPr txBox="1"/>
          <p:nvPr/>
        </p:nvSpPr>
        <p:spPr>
          <a:xfrm>
            <a:off x="2195736" y="1124744"/>
            <a:ext cx="15622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Pas Vu: 0 = 1-p</a:t>
            </a:r>
            <a:endParaRPr lang="fr-FR" dirty="0"/>
          </a:p>
        </p:txBody>
      </p:sp>
      <p:cxnSp>
        <p:nvCxnSpPr>
          <p:cNvPr id="11" name="Connecteur droit avec flèche 10"/>
          <p:cNvCxnSpPr/>
          <p:nvPr/>
        </p:nvCxnSpPr>
        <p:spPr>
          <a:xfrm flipH="1">
            <a:off x="1835696" y="1484784"/>
            <a:ext cx="72008" cy="36004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avec flèche 11"/>
          <p:cNvCxnSpPr/>
          <p:nvPr/>
        </p:nvCxnSpPr>
        <p:spPr>
          <a:xfrm flipH="1">
            <a:off x="2843808" y="1440072"/>
            <a:ext cx="72008" cy="36004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5617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Estimation taille de pop 2010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95536" y="1412776"/>
            <a:ext cx="8229600" cy="4525963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US" sz="1100" dirty="0" smtClean="0">
                <a:latin typeface="Courier New" pitchFamily="49" charset="0"/>
                <a:cs typeface="Courier New" pitchFamily="49" charset="0"/>
              </a:rPr>
              <a:t>Model selection criteria.  Model selected has maximum value.</a:t>
            </a:r>
          </a:p>
          <a:p>
            <a:pPr>
              <a:buNone/>
            </a:pPr>
            <a:r>
              <a:rPr lang="en-US" sz="1100" dirty="0" smtClean="0">
                <a:latin typeface="Courier New" pitchFamily="49" charset="0"/>
                <a:cs typeface="Courier New" pitchFamily="49" charset="0"/>
              </a:rPr>
              <a:t> </a:t>
            </a:r>
          </a:p>
          <a:p>
            <a:pPr>
              <a:buNone/>
            </a:pPr>
            <a:r>
              <a:rPr lang="en-US" sz="1100" dirty="0" smtClean="0">
                <a:latin typeface="Courier New" pitchFamily="49" charset="0"/>
                <a:cs typeface="Courier New" pitchFamily="49" charset="0"/>
              </a:rPr>
              <a:t> Model     M(o)     M(h)     M(b)     M(</a:t>
            </a:r>
            <a:r>
              <a:rPr lang="en-US" sz="1100" dirty="0" err="1" smtClean="0">
                <a:latin typeface="Courier New" pitchFamily="49" charset="0"/>
                <a:cs typeface="Courier New" pitchFamily="49" charset="0"/>
              </a:rPr>
              <a:t>bh</a:t>
            </a:r>
            <a:r>
              <a:rPr lang="en-US" sz="1100" dirty="0" smtClean="0">
                <a:latin typeface="Courier New" pitchFamily="49" charset="0"/>
                <a:cs typeface="Courier New" pitchFamily="49" charset="0"/>
              </a:rPr>
              <a:t>)    M(t)     M(</a:t>
            </a:r>
            <a:r>
              <a:rPr lang="en-US" sz="1100" dirty="0" err="1" smtClean="0">
                <a:latin typeface="Courier New" pitchFamily="49" charset="0"/>
                <a:cs typeface="Courier New" pitchFamily="49" charset="0"/>
              </a:rPr>
              <a:t>th</a:t>
            </a:r>
            <a:r>
              <a:rPr lang="en-US" sz="1100" dirty="0" smtClean="0">
                <a:latin typeface="Courier New" pitchFamily="49" charset="0"/>
                <a:cs typeface="Courier New" pitchFamily="49" charset="0"/>
              </a:rPr>
              <a:t>)    M(</a:t>
            </a:r>
            <a:r>
              <a:rPr lang="en-US" sz="1100" dirty="0" err="1" smtClean="0">
                <a:latin typeface="Courier New" pitchFamily="49" charset="0"/>
                <a:cs typeface="Courier New" pitchFamily="49" charset="0"/>
              </a:rPr>
              <a:t>tb</a:t>
            </a:r>
            <a:r>
              <a:rPr lang="en-US" sz="1100" dirty="0" smtClean="0">
                <a:latin typeface="Courier New" pitchFamily="49" charset="0"/>
                <a:cs typeface="Courier New" pitchFamily="49" charset="0"/>
              </a:rPr>
              <a:t>)   M(</a:t>
            </a:r>
            <a:r>
              <a:rPr lang="en-US" sz="1100" dirty="0" err="1" smtClean="0">
                <a:latin typeface="Courier New" pitchFamily="49" charset="0"/>
                <a:cs typeface="Courier New" pitchFamily="49" charset="0"/>
              </a:rPr>
              <a:t>tbh</a:t>
            </a:r>
            <a:r>
              <a:rPr lang="en-US" sz="11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>
              <a:buNone/>
            </a:pPr>
            <a:r>
              <a:rPr lang="en-US" sz="1100" dirty="0" smtClean="0">
                <a:latin typeface="Courier New" pitchFamily="49" charset="0"/>
                <a:cs typeface="Courier New" pitchFamily="49" charset="0"/>
              </a:rPr>
              <a:t> Criteria  1.00     0.76     0.31     0.58     0.00     0.47     0.26     0.57</a:t>
            </a:r>
          </a:p>
          <a:p>
            <a:pPr>
              <a:buNone/>
            </a:pPr>
            <a:r>
              <a:rPr lang="en-US" sz="1100" dirty="0" smtClean="0">
                <a:latin typeface="Courier New" pitchFamily="49" charset="0"/>
                <a:cs typeface="Courier New" pitchFamily="49" charset="0"/>
              </a:rPr>
              <a:t> </a:t>
            </a:r>
          </a:p>
          <a:p>
            <a:pPr>
              <a:buNone/>
            </a:pPr>
            <a:r>
              <a:rPr lang="en-US" sz="1100" dirty="0" smtClean="0">
                <a:latin typeface="Courier New" pitchFamily="49" charset="0"/>
                <a:cs typeface="Courier New" pitchFamily="49" charset="0"/>
              </a:rPr>
              <a:t> Appropriate model probably is  M(o)</a:t>
            </a:r>
          </a:p>
          <a:p>
            <a:pPr>
              <a:buNone/>
            </a:pPr>
            <a:r>
              <a:rPr lang="en-US" sz="1100" dirty="0" smtClean="0">
                <a:latin typeface="Courier New" pitchFamily="49" charset="0"/>
                <a:cs typeface="Courier New" pitchFamily="49" charset="0"/>
              </a:rPr>
              <a:t> Suggested estimator is null. </a:t>
            </a:r>
          </a:p>
          <a:p>
            <a:pPr>
              <a:buNone/>
            </a:pPr>
            <a:r>
              <a:rPr lang="en-US" sz="1100" dirty="0" smtClean="0">
                <a:latin typeface="Courier New" pitchFamily="49" charset="0"/>
                <a:cs typeface="Courier New" pitchFamily="49" charset="0"/>
              </a:rPr>
              <a:t> </a:t>
            </a:r>
          </a:p>
          <a:p>
            <a:pPr>
              <a:buNone/>
            </a:pPr>
            <a:r>
              <a:rPr lang="en-US" sz="1100" dirty="0" smtClean="0">
                <a:latin typeface="Courier New" pitchFamily="49" charset="0"/>
                <a:cs typeface="Courier New" pitchFamily="49" charset="0"/>
              </a:rPr>
              <a:t> </a:t>
            </a:r>
          </a:p>
          <a:p>
            <a:pPr>
              <a:buNone/>
            </a:pPr>
            <a:r>
              <a:rPr lang="en-US" sz="1100" dirty="0" smtClean="0">
                <a:latin typeface="Courier New" pitchFamily="49" charset="0"/>
                <a:cs typeface="Courier New" pitchFamily="49" charset="0"/>
              </a:rPr>
              <a:t> </a:t>
            </a:r>
          </a:p>
          <a:p>
            <a:pPr>
              <a:buNone/>
            </a:pPr>
            <a:r>
              <a:rPr lang="en-US" sz="1100" dirty="0" smtClean="0">
                <a:latin typeface="Courier New" pitchFamily="49" charset="0"/>
                <a:cs typeface="Courier New" pitchFamily="49" charset="0"/>
              </a:rPr>
              <a:t> Number of trapping occasions was            8</a:t>
            </a:r>
          </a:p>
          <a:p>
            <a:pPr>
              <a:buNone/>
            </a:pPr>
            <a:r>
              <a:rPr lang="en-US" sz="1100" dirty="0" smtClean="0">
                <a:latin typeface="Courier New" pitchFamily="49" charset="0"/>
                <a:cs typeface="Courier New" pitchFamily="49" charset="0"/>
              </a:rPr>
              <a:t> Number of animals captured, M(t+1), was   124</a:t>
            </a:r>
          </a:p>
          <a:p>
            <a:pPr>
              <a:buNone/>
            </a:pPr>
            <a:r>
              <a:rPr lang="en-US" sz="1100" dirty="0" smtClean="0">
                <a:latin typeface="Courier New" pitchFamily="49" charset="0"/>
                <a:cs typeface="Courier New" pitchFamily="49" charset="0"/>
              </a:rPr>
              <a:t> Total number of captures, n., was         136</a:t>
            </a:r>
          </a:p>
          <a:p>
            <a:pPr>
              <a:buNone/>
            </a:pPr>
            <a:r>
              <a:rPr lang="en-US" sz="1100" dirty="0" smtClean="0">
                <a:latin typeface="Courier New" pitchFamily="49" charset="0"/>
                <a:cs typeface="Courier New" pitchFamily="49" charset="0"/>
              </a:rPr>
              <a:t> </a:t>
            </a:r>
          </a:p>
          <a:p>
            <a:pPr>
              <a:buNone/>
            </a:pPr>
            <a:r>
              <a:rPr lang="en-US" sz="1100" dirty="0" smtClean="0">
                <a:latin typeface="Courier New" pitchFamily="49" charset="0"/>
                <a:cs typeface="Courier New" pitchFamily="49" charset="0"/>
              </a:rPr>
              <a:t> Estimated probability of capture,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p-hat = 0.0268</a:t>
            </a:r>
            <a:endParaRPr lang="en-US" sz="1100" dirty="0" smtClean="0"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n-US" sz="1100" dirty="0" smtClean="0">
                <a:latin typeface="Courier New" pitchFamily="49" charset="0"/>
                <a:cs typeface="Courier New" pitchFamily="49" charset="0"/>
              </a:rPr>
              <a:t> </a:t>
            </a:r>
          </a:p>
          <a:p>
            <a:pPr>
              <a:buNone/>
            </a:pPr>
            <a:r>
              <a:rPr lang="en-US" sz="1100" dirty="0" smtClean="0">
                <a:latin typeface="Courier New" pitchFamily="49" charset="0"/>
                <a:cs typeface="Courier New" pitchFamily="49" charset="0"/>
              </a:rPr>
              <a:t>Population estimate is        </a:t>
            </a: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634 with standard error   168.1100</a:t>
            </a:r>
            <a:endParaRPr lang="en-US" sz="1100" b="1" dirty="0" smtClean="0"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n-US" sz="1100" dirty="0" smtClean="0">
                <a:latin typeface="Courier New" pitchFamily="49" charset="0"/>
                <a:cs typeface="Courier New" pitchFamily="49" charset="0"/>
              </a:rPr>
              <a:t> </a:t>
            </a:r>
          </a:p>
          <a:p>
            <a:pPr>
              <a:buNone/>
            </a:pPr>
            <a:r>
              <a:rPr lang="en-US" sz="1100" dirty="0" smtClean="0">
                <a:latin typeface="Courier New" pitchFamily="49" charset="0"/>
                <a:cs typeface="Courier New" pitchFamily="49" charset="0"/>
              </a:rPr>
              <a:t> Approximate 95 percent confidence interval        </a:t>
            </a: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397 to       1081</a:t>
            </a:r>
            <a:endParaRPr lang="en-US" sz="1100" b="1" dirty="0" smtClean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3113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Estimation taille de pop 2010 males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95536" y="1268760"/>
            <a:ext cx="8229600" cy="4896544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US" sz="1050" dirty="0" smtClean="0">
                <a:latin typeface="Courier New" pitchFamily="49" charset="0"/>
                <a:cs typeface="Courier New" pitchFamily="49" charset="0"/>
              </a:rPr>
              <a:t>Model selection criteria.  Model selected has maximum value.</a:t>
            </a:r>
          </a:p>
          <a:p>
            <a:pPr>
              <a:buNone/>
            </a:pPr>
            <a:r>
              <a:rPr lang="en-US" sz="1050" dirty="0" smtClean="0">
                <a:latin typeface="Courier New" pitchFamily="49" charset="0"/>
                <a:cs typeface="Courier New" pitchFamily="49" charset="0"/>
              </a:rPr>
              <a:t> </a:t>
            </a:r>
          </a:p>
          <a:p>
            <a:pPr>
              <a:buNone/>
            </a:pPr>
            <a:r>
              <a:rPr lang="en-US" sz="1050" dirty="0" smtClean="0">
                <a:latin typeface="Courier New" pitchFamily="49" charset="0"/>
                <a:cs typeface="Courier New" pitchFamily="49" charset="0"/>
              </a:rPr>
              <a:t> Model     M(o)     M(h)     M(b)     M(</a:t>
            </a:r>
            <a:r>
              <a:rPr lang="en-US" sz="1050" dirty="0" err="1" smtClean="0">
                <a:latin typeface="Courier New" pitchFamily="49" charset="0"/>
                <a:cs typeface="Courier New" pitchFamily="49" charset="0"/>
              </a:rPr>
              <a:t>bh</a:t>
            </a:r>
            <a:r>
              <a:rPr lang="en-US" sz="1050" dirty="0" smtClean="0">
                <a:latin typeface="Courier New" pitchFamily="49" charset="0"/>
                <a:cs typeface="Courier New" pitchFamily="49" charset="0"/>
              </a:rPr>
              <a:t>)    M(t)     M(</a:t>
            </a:r>
            <a:r>
              <a:rPr lang="en-US" sz="1050" dirty="0" err="1" smtClean="0">
                <a:latin typeface="Courier New" pitchFamily="49" charset="0"/>
                <a:cs typeface="Courier New" pitchFamily="49" charset="0"/>
              </a:rPr>
              <a:t>th</a:t>
            </a:r>
            <a:r>
              <a:rPr lang="en-US" sz="1050" dirty="0" smtClean="0">
                <a:latin typeface="Courier New" pitchFamily="49" charset="0"/>
                <a:cs typeface="Courier New" pitchFamily="49" charset="0"/>
              </a:rPr>
              <a:t>)    M(</a:t>
            </a:r>
            <a:r>
              <a:rPr lang="en-US" sz="1050" dirty="0" err="1" smtClean="0">
                <a:latin typeface="Courier New" pitchFamily="49" charset="0"/>
                <a:cs typeface="Courier New" pitchFamily="49" charset="0"/>
              </a:rPr>
              <a:t>tb</a:t>
            </a:r>
            <a:r>
              <a:rPr lang="en-US" sz="1050" dirty="0" smtClean="0">
                <a:latin typeface="Courier New" pitchFamily="49" charset="0"/>
                <a:cs typeface="Courier New" pitchFamily="49" charset="0"/>
              </a:rPr>
              <a:t>)   M(</a:t>
            </a:r>
            <a:r>
              <a:rPr lang="en-US" sz="1050" dirty="0" err="1" smtClean="0">
                <a:latin typeface="Courier New" pitchFamily="49" charset="0"/>
                <a:cs typeface="Courier New" pitchFamily="49" charset="0"/>
              </a:rPr>
              <a:t>tbh</a:t>
            </a:r>
            <a:r>
              <a:rPr lang="en-US" sz="105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>
              <a:buNone/>
            </a:pPr>
            <a:r>
              <a:rPr lang="en-US" sz="1050" dirty="0" smtClean="0">
                <a:latin typeface="Courier New" pitchFamily="49" charset="0"/>
                <a:cs typeface="Courier New" pitchFamily="49" charset="0"/>
              </a:rPr>
              <a:t> Criteria  1.00     0.50     0.00     0.79     0.22     0.96     0.23     0.87</a:t>
            </a:r>
          </a:p>
          <a:p>
            <a:pPr>
              <a:buNone/>
            </a:pPr>
            <a:r>
              <a:rPr lang="en-US" sz="1050" dirty="0" smtClean="0">
                <a:latin typeface="Courier New" pitchFamily="49" charset="0"/>
                <a:cs typeface="Courier New" pitchFamily="49" charset="0"/>
              </a:rPr>
              <a:t> </a:t>
            </a:r>
          </a:p>
          <a:p>
            <a:pPr>
              <a:buNone/>
            </a:pPr>
            <a:r>
              <a:rPr lang="en-US" sz="1050" dirty="0" smtClean="0">
                <a:latin typeface="Courier New" pitchFamily="49" charset="0"/>
                <a:cs typeface="Courier New" pitchFamily="49" charset="0"/>
              </a:rPr>
              <a:t> </a:t>
            </a:r>
          </a:p>
          <a:p>
            <a:pPr>
              <a:buNone/>
            </a:pPr>
            <a:r>
              <a:rPr lang="en-US" sz="1050" dirty="0" smtClean="0">
                <a:latin typeface="Courier New" pitchFamily="49" charset="0"/>
                <a:cs typeface="Courier New" pitchFamily="49" charset="0"/>
              </a:rPr>
              <a:t> Appropriate model probably is  M(o)  or  M(</a:t>
            </a:r>
            <a:r>
              <a:rPr lang="en-US" sz="1050" dirty="0" err="1" smtClean="0">
                <a:latin typeface="Courier New" pitchFamily="49" charset="0"/>
                <a:cs typeface="Courier New" pitchFamily="49" charset="0"/>
              </a:rPr>
              <a:t>th</a:t>
            </a:r>
            <a:r>
              <a:rPr lang="en-US" sz="105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>
              <a:buNone/>
            </a:pPr>
            <a:r>
              <a:rPr lang="en-US" sz="1050" dirty="0" smtClean="0">
                <a:latin typeface="Courier New" pitchFamily="49" charset="0"/>
                <a:cs typeface="Courier New" pitchFamily="49" charset="0"/>
              </a:rPr>
              <a:t> Suggested estimator is null. </a:t>
            </a:r>
          </a:p>
          <a:p>
            <a:pPr>
              <a:buNone/>
            </a:pPr>
            <a:r>
              <a:rPr lang="en-US" sz="1050" dirty="0" smtClean="0">
                <a:latin typeface="Courier New" pitchFamily="49" charset="0"/>
                <a:cs typeface="Courier New" pitchFamily="49" charset="0"/>
              </a:rPr>
              <a:t> </a:t>
            </a:r>
          </a:p>
          <a:p>
            <a:pPr>
              <a:buNone/>
            </a:pPr>
            <a:r>
              <a:rPr lang="en-US" sz="1050" dirty="0" smtClean="0">
                <a:latin typeface="Courier New" pitchFamily="49" charset="0"/>
                <a:cs typeface="Courier New" pitchFamily="49" charset="0"/>
              </a:rPr>
              <a:t> </a:t>
            </a:r>
          </a:p>
          <a:p>
            <a:pPr>
              <a:buNone/>
            </a:pPr>
            <a:r>
              <a:rPr lang="en-US" sz="1050" dirty="0" smtClean="0">
                <a:latin typeface="Courier New" pitchFamily="49" charset="0"/>
                <a:cs typeface="Courier New" pitchFamily="49" charset="0"/>
              </a:rPr>
              <a:t> Number of trapping occasions was            8</a:t>
            </a:r>
          </a:p>
          <a:p>
            <a:pPr>
              <a:buNone/>
            </a:pPr>
            <a:r>
              <a:rPr lang="en-US" sz="1050" dirty="0" smtClean="0">
                <a:latin typeface="Courier New" pitchFamily="49" charset="0"/>
                <a:cs typeface="Courier New" pitchFamily="49" charset="0"/>
              </a:rPr>
              <a:t> Number of animals captured, M(t+1), was    74</a:t>
            </a:r>
          </a:p>
          <a:p>
            <a:pPr>
              <a:buNone/>
            </a:pPr>
            <a:r>
              <a:rPr lang="en-US" sz="1050" dirty="0" smtClean="0">
                <a:latin typeface="Courier New" pitchFamily="49" charset="0"/>
                <a:cs typeface="Courier New" pitchFamily="49" charset="0"/>
              </a:rPr>
              <a:t> Total number of captures, n., was          85</a:t>
            </a:r>
          </a:p>
          <a:p>
            <a:pPr>
              <a:buNone/>
            </a:pPr>
            <a:r>
              <a:rPr lang="en-US" sz="1050" dirty="0" smtClean="0">
                <a:latin typeface="Courier New" pitchFamily="49" charset="0"/>
                <a:cs typeface="Courier New" pitchFamily="49" charset="0"/>
              </a:rPr>
              <a:t> </a:t>
            </a:r>
          </a:p>
          <a:p>
            <a:pPr>
              <a:buNone/>
            </a:pPr>
            <a:r>
              <a:rPr lang="en-US" sz="1050" dirty="0" smtClean="0">
                <a:latin typeface="Courier New" pitchFamily="49" charset="0"/>
                <a:cs typeface="Courier New" pitchFamily="49" charset="0"/>
              </a:rPr>
              <a:t> Estimated probability of capture,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p-hat = 0.0406</a:t>
            </a:r>
            <a:endParaRPr lang="en-US" sz="1050" dirty="0" smtClean="0"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n-US" sz="1050" dirty="0" smtClean="0">
                <a:latin typeface="Courier New" pitchFamily="49" charset="0"/>
                <a:cs typeface="Courier New" pitchFamily="49" charset="0"/>
              </a:rPr>
              <a:t> </a:t>
            </a:r>
          </a:p>
          <a:p>
            <a:pPr>
              <a:buNone/>
            </a:pPr>
            <a:r>
              <a:rPr lang="en-US" sz="1050" dirty="0" smtClean="0">
                <a:latin typeface="Courier New" pitchFamily="49" charset="0"/>
                <a:cs typeface="Courier New" pitchFamily="49" charset="0"/>
              </a:rPr>
              <a:t>Population estimate is     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262 with standard error    69.2648</a:t>
            </a:r>
            <a:endParaRPr lang="en-US" sz="1050" dirty="0" smtClean="0"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n-US" sz="1050" dirty="0" smtClean="0">
                <a:latin typeface="Courier New" pitchFamily="49" charset="0"/>
                <a:cs typeface="Courier New" pitchFamily="49" charset="0"/>
              </a:rPr>
              <a:t> </a:t>
            </a:r>
          </a:p>
          <a:p>
            <a:pPr>
              <a:buNone/>
            </a:pPr>
            <a:r>
              <a:rPr lang="en-US" sz="1050" dirty="0" smtClean="0">
                <a:latin typeface="Courier New" pitchFamily="49" charset="0"/>
                <a:cs typeface="Courier New" pitchFamily="49" charset="0"/>
              </a:rPr>
              <a:t> Approximate 95 percent confidence interval        168 to        452</a:t>
            </a:r>
          </a:p>
          <a:p>
            <a:pPr>
              <a:buNone/>
            </a:pPr>
            <a:r>
              <a:rPr lang="en-US" sz="1050" dirty="0" smtClean="0">
                <a:latin typeface="Courier New" pitchFamily="49" charset="0"/>
                <a:cs typeface="Courier New" pitchFamily="49" charset="0"/>
              </a:rPr>
              <a:t> </a:t>
            </a:r>
          </a:p>
          <a:p>
            <a:pPr>
              <a:buNone/>
            </a:pPr>
            <a:r>
              <a:rPr lang="en-US" sz="1050" dirty="0" smtClean="0">
                <a:latin typeface="Courier New" pitchFamily="49" charset="0"/>
                <a:cs typeface="Courier New" pitchFamily="49" charset="0"/>
              </a:rPr>
              <a:t> Profile likelihood interval         166 to        476</a:t>
            </a:r>
            <a:endParaRPr lang="fr-FR" sz="105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7869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Estimation taille de pop 2010 femelles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95536" y="1268760"/>
            <a:ext cx="8229600" cy="4896544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US" sz="1050" dirty="0" smtClean="0">
                <a:latin typeface="Courier New" pitchFamily="49" charset="0"/>
                <a:cs typeface="Courier New" pitchFamily="49" charset="0"/>
              </a:rPr>
              <a:t>Model selection criteria.  Model selected has maximum value.</a:t>
            </a:r>
          </a:p>
          <a:p>
            <a:pPr>
              <a:buNone/>
            </a:pPr>
            <a:r>
              <a:rPr lang="en-US" sz="1050" dirty="0" smtClean="0">
                <a:latin typeface="Courier New" pitchFamily="49" charset="0"/>
                <a:cs typeface="Courier New" pitchFamily="49" charset="0"/>
              </a:rPr>
              <a:t> </a:t>
            </a:r>
          </a:p>
          <a:p>
            <a:pPr>
              <a:buNone/>
            </a:pPr>
            <a:r>
              <a:rPr lang="en-US" sz="1050" dirty="0" smtClean="0">
                <a:latin typeface="Courier New" pitchFamily="49" charset="0"/>
                <a:cs typeface="Courier New" pitchFamily="49" charset="0"/>
              </a:rPr>
              <a:t> Model     M(o)     M(h)     M(b)     M(</a:t>
            </a:r>
            <a:r>
              <a:rPr lang="en-US" sz="1050" dirty="0" err="1" smtClean="0">
                <a:latin typeface="Courier New" pitchFamily="49" charset="0"/>
                <a:cs typeface="Courier New" pitchFamily="49" charset="0"/>
              </a:rPr>
              <a:t>bh</a:t>
            </a:r>
            <a:r>
              <a:rPr lang="en-US" sz="1050" dirty="0" smtClean="0">
                <a:latin typeface="Courier New" pitchFamily="49" charset="0"/>
                <a:cs typeface="Courier New" pitchFamily="49" charset="0"/>
              </a:rPr>
              <a:t>)    M(t)     M(</a:t>
            </a:r>
            <a:r>
              <a:rPr lang="en-US" sz="1050" dirty="0" err="1" smtClean="0">
                <a:latin typeface="Courier New" pitchFamily="49" charset="0"/>
                <a:cs typeface="Courier New" pitchFamily="49" charset="0"/>
              </a:rPr>
              <a:t>th</a:t>
            </a:r>
            <a:r>
              <a:rPr lang="en-US" sz="1050" dirty="0" smtClean="0">
                <a:latin typeface="Courier New" pitchFamily="49" charset="0"/>
                <a:cs typeface="Courier New" pitchFamily="49" charset="0"/>
              </a:rPr>
              <a:t>)    M(</a:t>
            </a:r>
            <a:r>
              <a:rPr lang="en-US" sz="1050" dirty="0" err="1" smtClean="0">
                <a:latin typeface="Courier New" pitchFamily="49" charset="0"/>
                <a:cs typeface="Courier New" pitchFamily="49" charset="0"/>
              </a:rPr>
              <a:t>tb</a:t>
            </a:r>
            <a:r>
              <a:rPr lang="en-US" sz="1050" dirty="0" smtClean="0">
                <a:latin typeface="Courier New" pitchFamily="49" charset="0"/>
                <a:cs typeface="Courier New" pitchFamily="49" charset="0"/>
              </a:rPr>
              <a:t>)   M(</a:t>
            </a:r>
            <a:r>
              <a:rPr lang="en-US" sz="1050" dirty="0" err="1" smtClean="0">
                <a:latin typeface="Courier New" pitchFamily="49" charset="0"/>
                <a:cs typeface="Courier New" pitchFamily="49" charset="0"/>
              </a:rPr>
              <a:t>tbh</a:t>
            </a:r>
            <a:r>
              <a:rPr lang="en-US" sz="105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>
              <a:buNone/>
            </a:pPr>
            <a:r>
              <a:rPr lang="en-US" sz="1050" dirty="0" smtClean="0">
                <a:latin typeface="Courier New" pitchFamily="49" charset="0"/>
                <a:cs typeface="Courier New" pitchFamily="49" charset="0"/>
              </a:rPr>
              <a:t> Criteria  1.00     0.81     0.39     0.67     0.00     0.49     0.32     0.68</a:t>
            </a:r>
          </a:p>
          <a:p>
            <a:pPr>
              <a:buNone/>
            </a:pPr>
            <a:r>
              <a:rPr lang="en-US" sz="1050" dirty="0" smtClean="0">
                <a:latin typeface="Courier New" pitchFamily="49" charset="0"/>
                <a:cs typeface="Courier New" pitchFamily="49" charset="0"/>
              </a:rPr>
              <a:t> </a:t>
            </a:r>
          </a:p>
          <a:p>
            <a:pPr>
              <a:buNone/>
            </a:pPr>
            <a:r>
              <a:rPr lang="en-US" sz="1050" dirty="0" smtClean="0">
                <a:latin typeface="Courier New" pitchFamily="49" charset="0"/>
                <a:cs typeface="Courier New" pitchFamily="49" charset="0"/>
              </a:rPr>
              <a:t> Appropriate model probably is  M(o)</a:t>
            </a:r>
          </a:p>
          <a:p>
            <a:pPr>
              <a:buNone/>
            </a:pPr>
            <a:r>
              <a:rPr lang="en-US" sz="1050" dirty="0" smtClean="0">
                <a:latin typeface="Courier New" pitchFamily="49" charset="0"/>
                <a:cs typeface="Courier New" pitchFamily="49" charset="0"/>
              </a:rPr>
              <a:t> Suggested estimator is null.</a:t>
            </a:r>
          </a:p>
          <a:p>
            <a:pPr>
              <a:buNone/>
            </a:pPr>
            <a:r>
              <a:rPr lang="en-US" sz="1050" dirty="0" smtClean="0">
                <a:latin typeface="Courier New" pitchFamily="49" charset="0"/>
                <a:cs typeface="Courier New" pitchFamily="49" charset="0"/>
              </a:rPr>
              <a:t> </a:t>
            </a:r>
          </a:p>
          <a:p>
            <a:pPr>
              <a:buNone/>
            </a:pPr>
            <a:r>
              <a:rPr lang="en-US" sz="1050" dirty="0" smtClean="0">
                <a:latin typeface="Courier New" pitchFamily="49" charset="0"/>
                <a:cs typeface="Courier New" pitchFamily="49" charset="0"/>
              </a:rPr>
              <a:t> </a:t>
            </a:r>
          </a:p>
          <a:p>
            <a:pPr>
              <a:buNone/>
            </a:pPr>
            <a:r>
              <a:rPr lang="en-US" sz="1050" dirty="0" smtClean="0">
                <a:latin typeface="Courier New" pitchFamily="49" charset="0"/>
                <a:cs typeface="Courier New" pitchFamily="49" charset="0"/>
              </a:rPr>
              <a:t> </a:t>
            </a:r>
          </a:p>
          <a:p>
            <a:pPr>
              <a:buNone/>
            </a:pPr>
            <a:r>
              <a:rPr lang="en-US" sz="1050" dirty="0" smtClean="0">
                <a:latin typeface="Courier New" pitchFamily="49" charset="0"/>
                <a:cs typeface="Courier New" pitchFamily="49" charset="0"/>
              </a:rPr>
              <a:t> Number of trapping occasions was            8</a:t>
            </a:r>
          </a:p>
          <a:p>
            <a:pPr>
              <a:buNone/>
            </a:pPr>
            <a:r>
              <a:rPr lang="en-US" sz="1050" dirty="0" smtClean="0">
                <a:latin typeface="Courier New" pitchFamily="49" charset="0"/>
                <a:cs typeface="Courier New" pitchFamily="49" charset="0"/>
              </a:rPr>
              <a:t> Number of animals captured, M(t+1), was    50</a:t>
            </a:r>
          </a:p>
          <a:p>
            <a:pPr>
              <a:buNone/>
            </a:pPr>
            <a:r>
              <a:rPr lang="en-US" sz="1050" dirty="0" smtClean="0">
                <a:latin typeface="Courier New" pitchFamily="49" charset="0"/>
                <a:cs typeface="Courier New" pitchFamily="49" charset="0"/>
              </a:rPr>
              <a:t> Total number of captures, n., was          51</a:t>
            </a:r>
          </a:p>
          <a:p>
            <a:pPr>
              <a:buNone/>
            </a:pPr>
            <a:r>
              <a:rPr lang="en-US" sz="1050" dirty="0" smtClean="0">
                <a:latin typeface="Courier New" pitchFamily="49" charset="0"/>
                <a:cs typeface="Courier New" pitchFamily="49" charset="0"/>
              </a:rPr>
              <a:t> </a:t>
            </a:r>
          </a:p>
          <a:p>
            <a:pPr>
              <a:buNone/>
            </a:pPr>
            <a:r>
              <a:rPr lang="en-US" sz="1050" dirty="0" smtClean="0">
                <a:latin typeface="Courier New" pitchFamily="49" charset="0"/>
                <a:cs typeface="Courier New" pitchFamily="49" charset="0"/>
              </a:rPr>
              <a:t> Estimated probability of capture, p-hat = 0.0058</a:t>
            </a:r>
          </a:p>
          <a:p>
            <a:pPr>
              <a:buNone/>
            </a:pPr>
            <a:r>
              <a:rPr lang="en-US" sz="1050" dirty="0" smtClean="0">
                <a:latin typeface="Courier New" pitchFamily="49" charset="0"/>
                <a:cs typeface="Courier New" pitchFamily="49" charset="0"/>
              </a:rPr>
              <a:t> </a:t>
            </a:r>
          </a:p>
          <a:p>
            <a:pPr>
              <a:buNone/>
            </a:pPr>
            <a:r>
              <a:rPr lang="en-US" sz="1050" dirty="0" smtClean="0">
                <a:latin typeface="Courier New" pitchFamily="49" charset="0"/>
                <a:cs typeface="Courier New" pitchFamily="49" charset="0"/>
              </a:rPr>
              <a:t>Population estimate is       1099 with standard error  1067.7994</a:t>
            </a:r>
          </a:p>
          <a:p>
            <a:pPr>
              <a:buNone/>
            </a:pPr>
            <a:r>
              <a:rPr lang="en-US" sz="1050" dirty="0" smtClean="0">
                <a:latin typeface="Courier New" pitchFamily="49" charset="0"/>
                <a:cs typeface="Courier New" pitchFamily="49" charset="0"/>
              </a:rPr>
              <a:t> </a:t>
            </a:r>
          </a:p>
          <a:p>
            <a:pPr>
              <a:buNone/>
            </a:pPr>
            <a:r>
              <a:rPr lang="en-US" sz="1050" dirty="0" smtClean="0">
                <a:latin typeface="Courier New" pitchFamily="49" charset="0"/>
                <a:cs typeface="Courier New" pitchFamily="49" charset="0"/>
              </a:rPr>
              <a:t> Approximate 95 percent confidence interval        251 to       5527</a:t>
            </a:r>
          </a:p>
          <a:p>
            <a:pPr>
              <a:buNone/>
            </a:pPr>
            <a:r>
              <a:rPr lang="en-US" sz="1050" dirty="0" smtClean="0">
                <a:latin typeface="Courier New" pitchFamily="49" charset="0"/>
                <a:cs typeface="Courier New" pitchFamily="49" charset="0"/>
              </a:rPr>
              <a:t> </a:t>
            </a:r>
          </a:p>
          <a:p>
            <a:pPr>
              <a:buNone/>
            </a:pPr>
            <a:r>
              <a:rPr lang="en-US" sz="1050" dirty="0" smtClean="0">
                <a:latin typeface="Courier New" pitchFamily="49" charset="0"/>
                <a:cs typeface="Courier New" pitchFamily="49" charset="0"/>
              </a:rPr>
              <a:t> Profile likelihood interval         265 to      18950</a:t>
            </a:r>
            <a:endParaRPr lang="fr-FR" sz="105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0293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835</TotalTime>
  <Words>6364</Words>
  <Application>Microsoft Office PowerPoint</Application>
  <PresentationFormat>Affichage à l'écran (4:3)</PresentationFormat>
  <Paragraphs>1196</Paragraphs>
  <Slides>92</Slides>
  <Notes>37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92</vt:i4>
      </vt:variant>
    </vt:vector>
  </HeadingPairs>
  <TitlesOfParts>
    <vt:vector size="99" baseType="lpstr">
      <vt:lpstr>Arial</vt:lpstr>
      <vt:lpstr>Calibri</vt:lpstr>
      <vt:lpstr>Courier New</vt:lpstr>
      <vt:lpstr>Symbol</vt:lpstr>
      <vt:lpstr>Tahoma</vt:lpstr>
      <vt:lpstr>Wingdings</vt:lpstr>
      <vt:lpstr>Thème Office</vt:lpstr>
      <vt:lpstr>TP CMR taille de population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Tests de maximum de vraisemblance</vt:lpstr>
      <vt:lpstr>Présentation PowerPoint</vt:lpstr>
      <vt:lpstr>Présentation PowerPoint</vt:lpstr>
      <vt:lpstr>Présentation PowerPoint</vt:lpstr>
      <vt:lpstr>Estimations taille de population par CMR en pratique</vt:lpstr>
      <vt:lpstr>Test d'ajustement de population fermée</vt:lpstr>
      <vt:lpstr>Test d'ajustement de population fermée</vt:lpstr>
      <vt:lpstr>Test d'ajustement de population fermée</vt:lpstr>
      <vt:lpstr>Test d'ajustement de population fermée</vt:lpstr>
      <vt:lpstr>Test d'ajustement de population fermée</vt:lpstr>
      <vt:lpstr>Test d'ajustement de population fermée</vt:lpstr>
      <vt:lpstr>Test d'ajustement de population fermée</vt:lpstr>
      <vt:lpstr>4- Test d'ajustement d'un modèle</vt:lpstr>
      <vt:lpstr>4- Test d'ajustement d'un modèle</vt:lpstr>
      <vt:lpstr>4- Test d'ajustement d'un modèle</vt:lpstr>
      <vt:lpstr>4- Test d'ajustement d'un modèle</vt:lpstr>
      <vt:lpstr>Test d'ajustement de population fermée</vt:lpstr>
      <vt:lpstr>Estimation de taille de population</vt:lpstr>
      <vt:lpstr>Estimation de taille de population</vt:lpstr>
      <vt:lpstr>5 – Lancer l'analyse de N</vt:lpstr>
      <vt:lpstr>5 – Lancer l'analyse de N</vt:lpstr>
      <vt:lpstr>5 – Lancer l'analyse de N</vt:lpstr>
      <vt:lpstr>5- Sélection de modèles  et tests d'hypothèses</vt:lpstr>
      <vt:lpstr>5- Sélection de modèles  et tests d'hypothèses</vt:lpstr>
      <vt:lpstr>Estimation de taille de population</vt:lpstr>
      <vt:lpstr>5- Sélection de modèles  et tests d'hypothèses</vt:lpstr>
      <vt:lpstr>Estimation de taille de population</vt:lpstr>
      <vt:lpstr>6- Estimation des paramètres</vt:lpstr>
      <vt:lpstr>exercices</vt:lpstr>
      <vt:lpstr>Souris sylvestre Peromyscus maniculatus</vt:lpstr>
      <vt:lpstr>Souris sylvestre</vt:lpstr>
      <vt:lpstr>Souris sylvestre</vt:lpstr>
      <vt:lpstr>Souris sylvestre</vt:lpstr>
      <vt:lpstr>Souris sylvestre</vt:lpstr>
      <vt:lpstr>Souris sylvestre</vt:lpstr>
      <vt:lpstr>Souris sylvestre : groupes « sexe »</vt:lpstr>
      <vt:lpstr>Souris sylvestre : groupes « sexe »</vt:lpstr>
      <vt:lpstr>Souris sylvestre : groupes « sexe »</vt:lpstr>
      <vt:lpstr>Souris sylvestre : groupes « sexe »</vt:lpstr>
      <vt:lpstr>Souris sylvestre</vt:lpstr>
      <vt:lpstr>Souris sylvestre : groupes « sexe »</vt:lpstr>
      <vt:lpstr>Souris sylvestre: 3 classes d’age</vt:lpstr>
      <vt:lpstr>Souris sylvestre: 3 classes d’age</vt:lpstr>
      <vt:lpstr>Souris sylvestre: 3 classes d’age</vt:lpstr>
      <vt:lpstr>Exercice CMR: cigognes blanches</vt:lpstr>
      <vt:lpstr>Exercice CMR: cigognes blanches</vt:lpstr>
      <vt:lpstr>Exercice 3 CMR: cigognes blanches</vt:lpstr>
      <vt:lpstr>Exercice 3 CMR: cigognes blanches</vt:lpstr>
      <vt:lpstr>Exercice 3 CMR: cigognes blanches</vt:lpstr>
      <vt:lpstr>Exercice 3 CMR: cigognes blanches</vt:lpstr>
      <vt:lpstr>Exercice 3 CMR: cigognes blanches</vt:lpstr>
      <vt:lpstr>Exercice 3 CMR: cigognes blanches</vt:lpstr>
      <vt:lpstr>Exercice 3 CMR: cigognes blanches</vt:lpstr>
      <vt:lpstr>Exercice 3 CMR: cigognes blanches</vt:lpstr>
      <vt:lpstr>Exercice Cistudes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Cistudes juin 1997 - ajustement</vt:lpstr>
      <vt:lpstr>Cistudes juin 2007 - ajustement</vt:lpstr>
      <vt:lpstr>Cistudes juin 1997 – taille pop</vt:lpstr>
      <vt:lpstr>Cistudes juin 2007 – taille pop</vt:lpstr>
      <vt:lpstr>Exemple petits monarques</vt:lpstr>
      <vt:lpstr>Fermeture: 12 sessions</vt:lpstr>
      <vt:lpstr>Fermeture: 4 sessions (2-5)</vt:lpstr>
      <vt:lpstr>Taille de pop monarque 4 sessions</vt:lpstr>
      <vt:lpstr>Exemple petits monarques</vt:lpstr>
      <vt:lpstr>Iguane des petites Antilles</vt:lpstr>
      <vt:lpstr>Jusque 2006</vt:lpstr>
      <vt:lpstr>Exercice 1</vt:lpstr>
      <vt:lpstr>Test d’ajustement 2006</vt:lpstr>
      <vt:lpstr>Estimation taille de pop 2006 sexes combinés</vt:lpstr>
      <vt:lpstr>Estimation taille de pop 2006 femelles</vt:lpstr>
      <vt:lpstr>Estimation taille de pop 2006 males</vt:lpstr>
      <vt:lpstr>À partir de 2010</vt:lpstr>
      <vt:lpstr>Estimation fermeture 2010</vt:lpstr>
      <vt:lpstr>Estimation fermeture 2010</vt:lpstr>
      <vt:lpstr>Estimation taille de pop 2010</vt:lpstr>
      <vt:lpstr>Estimation taille de pop 2010 males</vt:lpstr>
      <vt:lpstr>Estimation taille de pop 2010 femelles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TP CMR taille de population</dc:title>
  <dc:creator>duriez</dc:creator>
  <cp:lastModifiedBy>Olivier DURIEZ</cp:lastModifiedBy>
  <cp:revision>69</cp:revision>
  <dcterms:created xsi:type="dcterms:W3CDTF">2015-01-07T08:58:39Z</dcterms:created>
  <dcterms:modified xsi:type="dcterms:W3CDTF">2020-01-24T16:31:28Z</dcterms:modified>
</cp:coreProperties>
</file>